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8"/>
  </p:notesMasterIdLst>
  <p:sldIdLst>
    <p:sldId id="256" r:id="rId2"/>
    <p:sldId id="257" r:id="rId3"/>
    <p:sldId id="258" r:id="rId4"/>
    <p:sldId id="259" r:id="rId5"/>
    <p:sldId id="260" r:id="rId6"/>
    <p:sldId id="274" r:id="rId7"/>
    <p:sldId id="263" r:id="rId8"/>
    <p:sldId id="264" r:id="rId9"/>
    <p:sldId id="276" r:id="rId10"/>
    <p:sldId id="277" r:id="rId11"/>
    <p:sldId id="273" r:id="rId12"/>
    <p:sldId id="278" r:id="rId13"/>
    <p:sldId id="265" r:id="rId14"/>
    <p:sldId id="268" r:id="rId15"/>
    <p:sldId id="279" r:id="rId16"/>
    <p:sldId id="280" r:id="rId17"/>
    <p:sldId id="390" r:id="rId18"/>
    <p:sldId id="382" r:id="rId19"/>
    <p:sldId id="281" r:id="rId20"/>
    <p:sldId id="383" r:id="rId21"/>
    <p:sldId id="384" r:id="rId22"/>
    <p:sldId id="385" r:id="rId23"/>
    <p:sldId id="386" r:id="rId24"/>
    <p:sldId id="388" r:id="rId25"/>
    <p:sldId id="389" r:id="rId26"/>
    <p:sldId id="31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68FC"/>
    <a:srgbClr val="0080FC"/>
    <a:srgbClr val="4D51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33"/>
    <p:restoredTop sz="84579"/>
  </p:normalViewPr>
  <p:slideViewPr>
    <p:cSldViewPr snapToGrid="0" snapToObjects="1">
      <p:cViewPr>
        <p:scale>
          <a:sx n="88" d="100"/>
          <a:sy n="88" d="100"/>
        </p:scale>
        <p:origin x="-65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9FAE1-B766-4947-BC96-9F8338D7D298}" type="datetimeFigureOut">
              <a:rPr lang="en-US" smtClean="0"/>
              <a:t>10/23/18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A422-38D1-264F-948B-5A2ADB809861}" type="slidenum">
              <a:rPr lang="en-US" smtClean="0"/>
              <a:t>‹#›</a:t>
            </a:fld>
            <a:endParaRPr lang="en-US"/>
          </a:p>
        </p:txBody>
      </p:sp>
    </p:spTree>
    <p:extLst>
      <p:ext uri="{BB962C8B-B14F-4D97-AF65-F5344CB8AC3E}">
        <p14:creationId xmlns:p14="http://schemas.microsoft.com/office/powerpoint/2010/main" val="336739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94A422-38D1-264F-948B-5A2ADB809861}" type="slidenum">
              <a:rPr lang="en-US" smtClean="0"/>
              <a:t>1</a:t>
            </a:fld>
            <a:endParaRPr lang="en-US"/>
          </a:p>
        </p:txBody>
      </p:sp>
    </p:spTree>
    <p:extLst>
      <p:ext uri="{BB962C8B-B14F-4D97-AF65-F5344CB8AC3E}">
        <p14:creationId xmlns:p14="http://schemas.microsoft.com/office/powerpoint/2010/main" val="1472486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 to problem formulation, let me tell about how we parameterize the W matrix, which makes it more general than the naïve solution.  Notice that inside the most typical solution, all features share the same bandwidth. So the simple idea is to make each feature has their own bandwidth. In this way we come out to use dimension-specific kernel bandwidth for Gaussian Kernel. The parameter is the vector a whose component is the inverse of bandwidth. </a:t>
            </a:r>
          </a:p>
          <a:p>
            <a:r>
              <a:rPr lang="en-US" dirty="0"/>
              <a:t>The difficulty is that the number of feature can be thousands, in that sense </a:t>
            </a:r>
            <a:r>
              <a:rPr lang="en-US" dirty="0" err="1"/>
              <a:t>rs</a:t>
            </a:r>
            <a:r>
              <a:rPr lang="en-US" dirty="0"/>
              <a:t> and </a:t>
            </a:r>
            <a:r>
              <a:rPr lang="en-US" dirty="0" err="1"/>
              <a:t>gs</a:t>
            </a:r>
            <a:r>
              <a:rPr lang="en-US" dirty="0"/>
              <a:t> tend to work badly. </a:t>
            </a:r>
          </a:p>
        </p:txBody>
      </p:sp>
      <p:sp>
        <p:nvSpPr>
          <p:cNvPr id="4" name="Slide Number Placeholder 3"/>
          <p:cNvSpPr>
            <a:spLocks noGrp="1"/>
          </p:cNvSpPr>
          <p:nvPr>
            <p:ph type="sldNum" sz="quarter" idx="5"/>
          </p:nvPr>
        </p:nvSpPr>
        <p:spPr/>
        <p:txBody>
          <a:bodyPr/>
          <a:lstStyle/>
          <a:p>
            <a:fld id="{B694A422-38D1-264F-948B-5A2ADB809861}" type="slidenum">
              <a:rPr lang="en-US" smtClean="0"/>
              <a:t>10</a:t>
            </a:fld>
            <a:endParaRPr lang="en-US"/>
          </a:p>
        </p:txBody>
      </p:sp>
    </p:spTree>
    <p:extLst>
      <p:ext uri="{BB962C8B-B14F-4D97-AF65-F5344CB8AC3E}">
        <p14:creationId xmlns:p14="http://schemas.microsoft.com/office/powerpoint/2010/main" val="2903340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Based on the way we parameterize W, now give out the formal formulation of the problem. </a:t>
            </a:r>
          </a:p>
        </p:txBody>
      </p:sp>
      <p:sp>
        <p:nvSpPr>
          <p:cNvPr id="4" name="Slide Number Placeholder 3"/>
          <p:cNvSpPr>
            <a:spLocks noGrp="1"/>
          </p:cNvSpPr>
          <p:nvPr>
            <p:ph type="sldNum" sz="quarter" idx="10"/>
          </p:nvPr>
        </p:nvSpPr>
        <p:spPr/>
        <p:txBody>
          <a:bodyPr/>
          <a:lstStyle/>
          <a:p>
            <a:fld id="{B694A422-38D1-264F-948B-5A2ADB809861}" type="slidenum">
              <a:rPr lang="en-US" smtClean="0"/>
              <a:t>11</a:t>
            </a:fld>
            <a:endParaRPr lang="en-US"/>
          </a:p>
        </p:txBody>
      </p:sp>
    </p:spTree>
    <p:extLst>
      <p:ext uri="{BB962C8B-B14F-4D97-AF65-F5344CB8AC3E}">
        <p14:creationId xmlns:p14="http://schemas.microsoft.com/office/powerpoint/2010/main" val="470452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make the weight learning be task-driven, we need to link the quality of W with task. So we define a loss function g of matrix W based on the output of SSL, which is F*. Notice that F* is the optimal solution of the objective function. And it has a close form solution, which is a function of W. Now we can see F* is better means W has better quality. </a:t>
            </a:r>
          </a:p>
          <a:p>
            <a:r>
              <a:rPr lang="en-US" dirty="0"/>
              <a:t>To define what means better for F*, we use validation set, which is a part belonging to (separated form) labeled set.</a:t>
            </a:r>
          </a:p>
          <a:p>
            <a:r>
              <a:rPr lang="en-US" dirty="0"/>
              <a:t>Now the function g(F*) ….</a:t>
            </a:r>
          </a:p>
          <a:p>
            <a:r>
              <a:rPr lang="en-US" dirty="0"/>
              <a:t>In this way, we claim that it’s task-driven. </a:t>
            </a:r>
          </a:p>
          <a:p>
            <a:endParaRPr lang="en-US" dirty="0"/>
          </a:p>
        </p:txBody>
      </p:sp>
      <p:sp>
        <p:nvSpPr>
          <p:cNvPr id="4" name="Slide Number Placeholder 3"/>
          <p:cNvSpPr>
            <a:spLocks noGrp="1"/>
          </p:cNvSpPr>
          <p:nvPr>
            <p:ph type="sldNum" sz="quarter" idx="5"/>
          </p:nvPr>
        </p:nvSpPr>
        <p:spPr/>
        <p:txBody>
          <a:bodyPr/>
          <a:lstStyle/>
          <a:p>
            <a:fld id="{B694A422-38D1-264F-948B-5A2ADB809861}" type="slidenum">
              <a:rPr lang="en-US" smtClean="0"/>
              <a:t>12</a:t>
            </a:fld>
            <a:endParaRPr lang="en-US"/>
          </a:p>
        </p:txBody>
      </p:sp>
    </p:spTree>
    <p:extLst>
      <p:ext uri="{BB962C8B-B14F-4D97-AF65-F5344CB8AC3E}">
        <p14:creationId xmlns:p14="http://schemas.microsoft.com/office/powerpoint/2010/main" val="4272929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we talk about the specific validation loss we used. </a:t>
            </a:r>
          </a:p>
          <a:p>
            <a:r>
              <a:rPr lang="en-US" dirty="0"/>
              <a:t>There are many ways to define the validation loss, one may want to use the pointwise difference, like cross entropy or the one shows here,( which is the direct difference between F and true label Y.)</a:t>
            </a:r>
          </a:p>
          <a:p>
            <a:r>
              <a:rPr lang="en-US" dirty="0"/>
              <a:t>We choose a pairwise ranking-based loss. The intuition is that validation set is quiet small and pairwise ranking-based loss can make full use of information inside the small set. </a:t>
            </a:r>
          </a:p>
          <a:p>
            <a:r>
              <a:rPr lang="en-US" dirty="0"/>
              <a:t>For each class c, the loss want to rank the nodes inside this class above the nodes outside the class </a:t>
            </a:r>
            <a:r>
              <a:rPr lang="en-US" dirty="0" err="1"/>
              <a:t>pairwisely</a:t>
            </a:r>
            <a:r>
              <a:rPr lang="en-US" dirty="0"/>
              <a:t>, according to the output of nodes F. You can see the inner sigmoid term measures the probability of ranking node inside class c over ranking node outside class c.</a:t>
            </a:r>
          </a:p>
        </p:txBody>
      </p:sp>
      <p:sp>
        <p:nvSpPr>
          <p:cNvPr id="4" name="Slide Number Placeholder 3"/>
          <p:cNvSpPr>
            <a:spLocks noGrp="1"/>
          </p:cNvSpPr>
          <p:nvPr>
            <p:ph type="sldNum" sz="quarter" idx="5"/>
          </p:nvPr>
        </p:nvSpPr>
        <p:spPr/>
        <p:txBody>
          <a:bodyPr/>
          <a:lstStyle/>
          <a:p>
            <a:fld id="{B694A422-38D1-264F-948B-5A2ADB809861}" type="slidenum">
              <a:rPr lang="en-US" smtClean="0"/>
              <a:t>13</a:t>
            </a:fld>
            <a:endParaRPr lang="en-US"/>
          </a:p>
        </p:txBody>
      </p:sp>
    </p:spTree>
    <p:extLst>
      <p:ext uri="{BB962C8B-B14F-4D97-AF65-F5344CB8AC3E}">
        <p14:creationId xmlns:p14="http://schemas.microsoft.com/office/powerpoint/2010/main" val="183964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optimization part, we use gradient descent to minimize the g function. I won’t talk about the detail of how we derive the gradient and also how we make full use of sparsity. If you are interested please look at our paper. We analyzed the computational complexity as well as memory complexity of our algorithm, and we claim that for complexity complexity, our algorithm is linear in dimensionality and log-linear in sample size. For memory complexity, it is linear in both dimensionality and sample size. So scalability is checked. </a:t>
            </a:r>
          </a:p>
        </p:txBody>
      </p:sp>
      <p:sp>
        <p:nvSpPr>
          <p:cNvPr id="4" name="Slide Number Placeholder 3"/>
          <p:cNvSpPr>
            <a:spLocks noGrp="1"/>
          </p:cNvSpPr>
          <p:nvPr>
            <p:ph type="sldNum" sz="quarter" idx="5"/>
          </p:nvPr>
        </p:nvSpPr>
        <p:spPr/>
        <p:txBody>
          <a:bodyPr/>
          <a:lstStyle/>
          <a:p>
            <a:fld id="{B694A422-38D1-264F-948B-5A2ADB809861}" type="slidenum">
              <a:rPr lang="en-US" smtClean="0"/>
              <a:t>14</a:t>
            </a:fld>
            <a:endParaRPr lang="en-US"/>
          </a:p>
        </p:txBody>
      </p:sp>
    </p:spTree>
    <p:extLst>
      <p:ext uri="{BB962C8B-B14F-4D97-AF65-F5344CB8AC3E}">
        <p14:creationId xmlns:p14="http://schemas.microsoft.com/office/powerpoint/2010/main" val="2475515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briefly summarize the gradient-based graph learning algorithm. We first initialize </a:t>
            </a:r>
            <a:r>
              <a:rPr lang="en-US" dirty="0" err="1"/>
              <a:t>sparsification</a:t>
            </a:r>
            <a:r>
              <a:rPr lang="en-US" dirty="0"/>
              <a:t> parameter k and initial point of graph parameter a. We iteratively compute output F at iteration t and its gradient </a:t>
            </a:r>
            <a:r>
              <a:rPr lang="en-US" dirty="0" err="1"/>
              <a:t>w.r.t</a:t>
            </a:r>
            <a:r>
              <a:rPr lang="en-US" dirty="0"/>
              <a:t>. graph parameter  a, at step 5 we use the calculated gradient to update graph parameter a. This procedure is repeated until parameter a converged. </a:t>
            </a:r>
          </a:p>
        </p:txBody>
      </p:sp>
      <p:sp>
        <p:nvSpPr>
          <p:cNvPr id="4" name="Slide Number Placeholder 3"/>
          <p:cNvSpPr>
            <a:spLocks noGrp="1"/>
          </p:cNvSpPr>
          <p:nvPr>
            <p:ph type="sldNum" sz="quarter" idx="5"/>
          </p:nvPr>
        </p:nvSpPr>
        <p:spPr/>
        <p:txBody>
          <a:bodyPr/>
          <a:lstStyle/>
          <a:p>
            <a:fld id="{B694A422-38D1-264F-948B-5A2ADB809861}" type="slidenum">
              <a:rPr lang="en-US" smtClean="0"/>
              <a:t>15</a:t>
            </a:fld>
            <a:endParaRPr lang="en-US"/>
          </a:p>
        </p:txBody>
      </p:sp>
    </p:spTree>
    <p:extLst>
      <p:ext uri="{BB962C8B-B14F-4D97-AF65-F5344CB8AC3E}">
        <p14:creationId xmlns:p14="http://schemas.microsoft.com/office/powerpoint/2010/main" val="4119847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seen before, we still have to decide how to initialize sparsity k and initial graph parameter a. </a:t>
            </a:r>
          </a:p>
          <a:p>
            <a:r>
              <a:rPr lang="en-US" dirty="0"/>
              <a:t>Initialization is nontrivial since this problem is non-convex, and sparsity parameter k always matters a lot.</a:t>
            </a:r>
          </a:p>
          <a:p>
            <a:r>
              <a:rPr lang="en-US" dirty="0"/>
              <a:t>A solution for this is to try many effective configurations as much as possible in limited time. And a simple but effective algorithm is successive halving. And here we briefly summarize the approach. </a:t>
            </a:r>
          </a:p>
        </p:txBody>
      </p:sp>
      <p:sp>
        <p:nvSpPr>
          <p:cNvPr id="4" name="Slide Number Placeholder 3"/>
          <p:cNvSpPr>
            <a:spLocks noGrp="1"/>
          </p:cNvSpPr>
          <p:nvPr>
            <p:ph type="sldNum" sz="quarter" idx="5"/>
          </p:nvPr>
        </p:nvSpPr>
        <p:spPr/>
        <p:txBody>
          <a:bodyPr/>
          <a:lstStyle/>
          <a:p>
            <a:fld id="{B694A422-38D1-264F-948B-5A2ADB809861}" type="slidenum">
              <a:rPr lang="en-US" smtClean="0"/>
              <a:t>16</a:t>
            </a:fld>
            <a:endParaRPr lang="en-US"/>
          </a:p>
        </p:txBody>
      </p:sp>
    </p:spTree>
    <p:extLst>
      <p:ext uri="{BB962C8B-B14F-4D97-AF65-F5344CB8AC3E}">
        <p14:creationId xmlns:p14="http://schemas.microsoft.com/office/powerpoint/2010/main" val="1939858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using original successive halving algorithm. We improved it by make it fully parallel. So after halving the bad configurations of at each round, we restart new configurations to reuse threads. In this way all resource are fully used at any time. </a:t>
            </a:r>
          </a:p>
          <a:p>
            <a:r>
              <a:rPr lang="en-US" dirty="0"/>
              <a:t>And notice that our combined algorithm is very different from original 0</a:t>
            </a:r>
            <a:r>
              <a:rPr lang="en-US" baseline="30000" dirty="0"/>
              <a:t>th</a:t>
            </a:r>
            <a:r>
              <a:rPr lang="en-US" dirty="0"/>
              <a:t> order hyperparameter search algorithm, since we used gradient descent for each configuration. </a:t>
            </a:r>
          </a:p>
        </p:txBody>
      </p:sp>
      <p:sp>
        <p:nvSpPr>
          <p:cNvPr id="4" name="Slide Number Placeholder 3"/>
          <p:cNvSpPr>
            <a:spLocks noGrp="1"/>
          </p:cNvSpPr>
          <p:nvPr>
            <p:ph type="sldNum" sz="quarter" idx="5"/>
          </p:nvPr>
        </p:nvSpPr>
        <p:spPr/>
        <p:txBody>
          <a:bodyPr/>
          <a:lstStyle/>
          <a:p>
            <a:fld id="{B694A422-38D1-264F-948B-5A2ADB809861}" type="slidenum">
              <a:rPr lang="en-US" smtClean="0"/>
              <a:t>17</a:t>
            </a:fld>
            <a:endParaRPr lang="en-US"/>
          </a:p>
        </p:txBody>
      </p:sp>
    </p:spTree>
    <p:extLst>
      <p:ext uri="{BB962C8B-B14F-4D97-AF65-F5344CB8AC3E}">
        <p14:creationId xmlns:p14="http://schemas.microsoft.com/office/powerpoint/2010/main" val="3788148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real time performance of our gradient-based graph learning with adaptive parallel search.</a:t>
            </a:r>
          </a:p>
          <a:p>
            <a:r>
              <a:rPr lang="en-US" dirty="0"/>
              <a:t>The x axis is time, y axis is accuracy. And the blue line represents validation accuracy Red line represents test accuracy.</a:t>
            </a:r>
          </a:p>
          <a:p>
            <a:r>
              <a:rPr lang="en-US" dirty="0"/>
              <a:t>Thin lines represent each threads results, and the thick line is the combined results across all threads.</a:t>
            </a:r>
          </a:p>
          <a:p>
            <a:endParaRPr lang="en-US" dirty="0"/>
          </a:p>
          <a:p>
            <a:r>
              <a:rPr lang="en-US" dirty="0"/>
              <a:t>We can see that there are many poor configurations which were halved after each round. </a:t>
            </a:r>
          </a:p>
          <a:p>
            <a:r>
              <a:rPr lang="en-US" dirty="0"/>
              <a:t>And test accuracy improves by time. </a:t>
            </a:r>
          </a:p>
        </p:txBody>
      </p:sp>
      <p:sp>
        <p:nvSpPr>
          <p:cNvPr id="4" name="Slide Number Placeholder 3"/>
          <p:cNvSpPr>
            <a:spLocks noGrp="1"/>
          </p:cNvSpPr>
          <p:nvPr>
            <p:ph type="sldNum" sz="quarter" idx="5"/>
          </p:nvPr>
        </p:nvSpPr>
        <p:spPr/>
        <p:txBody>
          <a:bodyPr/>
          <a:lstStyle/>
          <a:p>
            <a:fld id="{B694A422-38D1-264F-948B-5A2ADB809861}" type="slidenum">
              <a:rPr lang="en-US" smtClean="0"/>
              <a:t>18</a:t>
            </a:fld>
            <a:endParaRPr lang="en-US"/>
          </a:p>
        </p:txBody>
      </p:sp>
    </p:spTree>
    <p:extLst>
      <p:ext uri="{BB962C8B-B14F-4D97-AF65-F5344CB8AC3E}">
        <p14:creationId xmlns:p14="http://schemas.microsoft.com/office/powerpoint/2010/main" val="390485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have seen that our algorithm is task driven, scalable and it doesn’t have hyperparameter to tune. Now let’s see empirical results to see the effectiveness of our algorithm. </a:t>
            </a:r>
          </a:p>
        </p:txBody>
      </p:sp>
      <p:sp>
        <p:nvSpPr>
          <p:cNvPr id="4" name="Slide Number Placeholder 3"/>
          <p:cNvSpPr>
            <a:spLocks noGrp="1"/>
          </p:cNvSpPr>
          <p:nvPr>
            <p:ph type="sldNum" sz="quarter" idx="10"/>
          </p:nvPr>
        </p:nvSpPr>
        <p:spPr/>
        <p:txBody>
          <a:bodyPr/>
          <a:lstStyle/>
          <a:p>
            <a:fld id="{B694A422-38D1-264F-948B-5A2ADB809861}" type="slidenum">
              <a:rPr lang="en-US" smtClean="0"/>
              <a:t>19</a:t>
            </a:fld>
            <a:endParaRPr lang="en-US"/>
          </a:p>
        </p:txBody>
      </p:sp>
    </p:spTree>
    <p:extLst>
      <p:ext uri="{BB962C8B-B14F-4D97-AF65-F5344CB8AC3E}">
        <p14:creationId xmlns:p14="http://schemas.microsoft.com/office/powerpoint/2010/main" val="1190704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Pass directly. Here is today’s agenda, now let’s go to see the motivation</a:t>
            </a:r>
          </a:p>
        </p:txBody>
      </p:sp>
      <p:sp>
        <p:nvSpPr>
          <p:cNvPr id="4" name="Slide Number Placeholder 3"/>
          <p:cNvSpPr>
            <a:spLocks noGrp="1"/>
          </p:cNvSpPr>
          <p:nvPr>
            <p:ph type="sldNum" sz="quarter" idx="10"/>
          </p:nvPr>
        </p:nvSpPr>
        <p:spPr/>
        <p:txBody>
          <a:bodyPr/>
          <a:lstStyle/>
          <a:p>
            <a:fld id="{B694A422-38D1-264F-948B-5A2ADB809861}" type="slidenum">
              <a:rPr lang="en-US" smtClean="0"/>
              <a:t>2</a:t>
            </a:fld>
            <a:endParaRPr lang="en-US"/>
          </a:p>
        </p:txBody>
      </p:sp>
    </p:spTree>
    <p:extLst>
      <p:ext uri="{BB962C8B-B14F-4D97-AF65-F5344CB8AC3E}">
        <p14:creationId xmlns:p14="http://schemas.microsoft.com/office/powerpoint/2010/main" val="968610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Here are the datasets we used. All of them are </a:t>
            </a:r>
            <a:r>
              <a:rPr lang="en-US" sz="4000" dirty="0" err="1"/>
              <a:t>muli</a:t>
            </a:r>
            <a:r>
              <a:rPr lang="en-US" sz="4000" dirty="0"/>
              <a:t>-class dataset. Most of these datasets we used are image dataset, because the dimensionality is high. We can see the dimensionality </a:t>
            </a:r>
            <a:r>
              <a:rPr lang="en-US" sz="4000" dirty="0" err="1"/>
              <a:t>varys</a:t>
            </a:r>
            <a:r>
              <a:rPr lang="en-US" sz="4000" dirty="0"/>
              <a:t> from two hundred to one thousand. </a:t>
            </a:r>
          </a:p>
        </p:txBody>
      </p:sp>
      <p:sp>
        <p:nvSpPr>
          <p:cNvPr id="4" name="Slide Number Placeholder 3"/>
          <p:cNvSpPr>
            <a:spLocks noGrp="1"/>
          </p:cNvSpPr>
          <p:nvPr>
            <p:ph type="sldNum" sz="quarter" idx="5"/>
          </p:nvPr>
        </p:nvSpPr>
        <p:spPr/>
        <p:txBody>
          <a:bodyPr/>
          <a:lstStyle/>
          <a:p>
            <a:fld id="{B694A422-38D1-264F-948B-5A2ADB809861}" type="slidenum">
              <a:rPr lang="en-US" smtClean="0"/>
              <a:t>20</a:t>
            </a:fld>
            <a:endParaRPr lang="en-US"/>
          </a:p>
        </p:txBody>
      </p:sp>
    </p:spTree>
    <p:extLst>
      <p:ext uri="{BB962C8B-B14F-4D97-AF65-F5344CB8AC3E}">
        <p14:creationId xmlns:p14="http://schemas.microsoft.com/office/powerpoint/2010/main" val="2996870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choose five baseline to compare with. The first two are  grid search and random search, which are argued by others that should be combined every time. The second is one gradient-based algorithm, this is a revised version of </a:t>
            </a:r>
            <a:r>
              <a:rPr lang="en-US" dirty="0" err="1"/>
              <a:t>MinEnt</a:t>
            </a:r>
            <a:r>
              <a:rPr lang="en-US" dirty="0"/>
              <a:t>. The original one is proposed by </a:t>
            </a:r>
            <a:r>
              <a:rPr lang="en-US" dirty="0" err="1"/>
              <a:t>zhu</a:t>
            </a:r>
            <a:r>
              <a:rPr lang="en-US" dirty="0"/>
              <a:t>. And one state-of-art self—</a:t>
            </a:r>
            <a:r>
              <a:rPr lang="en-US" dirty="0" err="1"/>
              <a:t>repsentation</a:t>
            </a:r>
            <a:r>
              <a:rPr lang="en-US" dirty="0"/>
              <a:t> based algorithm AEW. The last one is IDML, which is a self-learning based algorithm. </a:t>
            </a:r>
          </a:p>
          <a:p>
            <a:endParaRPr lang="en-US" dirty="0"/>
          </a:p>
        </p:txBody>
      </p:sp>
      <p:sp>
        <p:nvSpPr>
          <p:cNvPr id="4" name="Slide Number Placeholder 3"/>
          <p:cNvSpPr>
            <a:spLocks noGrp="1"/>
          </p:cNvSpPr>
          <p:nvPr>
            <p:ph type="sldNum" sz="quarter" idx="5"/>
          </p:nvPr>
        </p:nvSpPr>
        <p:spPr/>
        <p:txBody>
          <a:bodyPr/>
          <a:lstStyle/>
          <a:p>
            <a:fld id="{B694A422-38D1-264F-948B-5A2ADB809861}" type="slidenum">
              <a:rPr lang="en-US" smtClean="0"/>
              <a:t>21</a:t>
            </a:fld>
            <a:endParaRPr lang="en-US"/>
          </a:p>
        </p:txBody>
      </p:sp>
    </p:spTree>
    <p:extLst>
      <p:ext uri="{BB962C8B-B14F-4D97-AF65-F5344CB8AC3E}">
        <p14:creationId xmlns:p14="http://schemas.microsoft.com/office/powerpoint/2010/main" val="1781884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one single-thread experiment results. The experiment used 10% labeled data as training plus validation set. The result is average across 10 random experiments. And the little triangle symbol indicates the result of p-value test. We can see that </a:t>
            </a:r>
            <a:r>
              <a:rPr lang="en-US" dirty="0" err="1"/>
              <a:t>pg</a:t>
            </a:r>
            <a:r>
              <a:rPr lang="en-US" dirty="0"/>
              <a:t>-learn achieved best result in most of comparisons. The only exception is in USPS and MNIST dataset, </a:t>
            </a:r>
            <a:r>
              <a:rPr lang="en-US" dirty="0" err="1"/>
              <a:t>MinEnt</a:t>
            </a:r>
            <a:r>
              <a:rPr lang="en-US" dirty="0"/>
              <a:t> achieved similar performance with us.  </a:t>
            </a:r>
          </a:p>
        </p:txBody>
      </p:sp>
      <p:sp>
        <p:nvSpPr>
          <p:cNvPr id="4" name="Slide Number Placeholder 3"/>
          <p:cNvSpPr>
            <a:spLocks noGrp="1"/>
          </p:cNvSpPr>
          <p:nvPr>
            <p:ph type="sldNum" sz="quarter" idx="5"/>
          </p:nvPr>
        </p:nvSpPr>
        <p:spPr/>
        <p:txBody>
          <a:bodyPr/>
          <a:lstStyle/>
          <a:p>
            <a:fld id="{B694A422-38D1-264F-948B-5A2ADB809861}" type="slidenum">
              <a:rPr lang="en-US" smtClean="0"/>
              <a:t>22</a:t>
            </a:fld>
            <a:endParaRPr lang="en-US"/>
          </a:p>
        </p:txBody>
      </p:sp>
    </p:spTree>
    <p:extLst>
      <p:ext uri="{BB962C8B-B14F-4D97-AF65-F5344CB8AC3E}">
        <p14:creationId xmlns:p14="http://schemas.microsoft.com/office/powerpoint/2010/main" val="1682037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single-thread result to investigate the influence of increasing the percentage of labeled dataset. And the result is averaged across all datasets. As we can see that PG-learn rank 1</a:t>
            </a:r>
            <a:r>
              <a:rPr lang="en-US" baseline="30000" dirty="0"/>
              <a:t>st</a:t>
            </a:r>
            <a:r>
              <a:rPr lang="en-US" dirty="0"/>
              <a:t> for all datasets, with a very low p value. ( this means high confidence)</a:t>
            </a:r>
          </a:p>
        </p:txBody>
      </p:sp>
      <p:sp>
        <p:nvSpPr>
          <p:cNvPr id="4" name="Slide Number Placeholder 3"/>
          <p:cNvSpPr>
            <a:spLocks noGrp="1"/>
          </p:cNvSpPr>
          <p:nvPr>
            <p:ph type="sldNum" sz="quarter" idx="5"/>
          </p:nvPr>
        </p:nvSpPr>
        <p:spPr/>
        <p:txBody>
          <a:bodyPr/>
          <a:lstStyle/>
          <a:p>
            <a:fld id="{B694A422-38D1-264F-948B-5A2ADB809861}" type="slidenum">
              <a:rPr lang="en-US" smtClean="0"/>
              <a:t>23</a:t>
            </a:fld>
            <a:endParaRPr lang="en-US"/>
          </a:p>
        </p:txBody>
      </p:sp>
    </p:spTree>
    <p:extLst>
      <p:ext uri="{BB962C8B-B14F-4D97-AF65-F5344CB8AC3E}">
        <p14:creationId xmlns:p14="http://schemas.microsoft.com/office/powerpoint/2010/main" val="1376260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investigate on parallel setting. And to make the problem much harder, we double the feature space by adding 100% new columns with random noised value. For this experiment setting, the IDML algorithm always give bad performance due to the degeneracy problem, and AEW algorithm threw out-of-memory results. So we only compare our algorithm with other 3 baselines. As we can see on all datasets, PG-learn highly outperforms other </a:t>
            </a:r>
            <a:r>
              <a:rPr lang="en-US" dirty="0" err="1"/>
              <a:t>baslines</a:t>
            </a:r>
            <a:r>
              <a:rPr lang="en-US" dirty="0"/>
              <a:t>. </a:t>
            </a:r>
          </a:p>
        </p:txBody>
      </p:sp>
      <p:sp>
        <p:nvSpPr>
          <p:cNvPr id="4" name="Slide Number Placeholder 3"/>
          <p:cNvSpPr>
            <a:spLocks noGrp="1"/>
          </p:cNvSpPr>
          <p:nvPr>
            <p:ph type="sldNum" sz="quarter" idx="5"/>
          </p:nvPr>
        </p:nvSpPr>
        <p:spPr/>
        <p:txBody>
          <a:bodyPr/>
          <a:lstStyle/>
          <a:p>
            <a:fld id="{B694A422-38D1-264F-948B-5A2ADB809861}" type="slidenum">
              <a:rPr lang="en-US" smtClean="0"/>
              <a:t>24</a:t>
            </a:fld>
            <a:endParaRPr lang="en-US"/>
          </a:p>
        </p:txBody>
      </p:sp>
    </p:spTree>
    <p:extLst>
      <p:ext uri="{BB962C8B-B14F-4D97-AF65-F5344CB8AC3E}">
        <p14:creationId xmlns:p14="http://schemas.microsoft.com/office/powerpoint/2010/main" val="563892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whether PG-learn really learn meaningful parameter, we investigated the learned feature weights using box plot. As we can see, for </a:t>
            </a:r>
            <a:r>
              <a:rPr lang="en-US" dirty="0" err="1"/>
              <a:t>usps</a:t>
            </a:r>
            <a:r>
              <a:rPr lang="en-US" dirty="0"/>
              <a:t>, </a:t>
            </a:r>
            <a:r>
              <a:rPr lang="en-US" dirty="0" err="1"/>
              <a:t>mnist</a:t>
            </a:r>
            <a:r>
              <a:rPr lang="en-US" dirty="0"/>
              <a:t>, coil and </a:t>
            </a:r>
            <a:r>
              <a:rPr lang="en-US" dirty="0" err="1"/>
              <a:t>umist</a:t>
            </a:r>
            <a:r>
              <a:rPr lang="en-US" dirty="0"/>
              <a:t> dataset, PG-learn gives our a very low weights for noisy columns. This means PG-learn is doing the right job. </a:t>
            </a:r>
          </a:p>
        </p:txBody>
      </p:sp>
      <p:sp>
        <p:nvSpPr>
          <p:cNvPr id="4" name="Slide Number Placeholder 3"/>
          <p:cNvSpPr>
            <a:spLocks noGrp="1"/>
          </p:cNvSpPr>
          <p:nvPr>
            <p:ph type="sldNum" sz="quarter" idx="5"/>
          </p:nvPr>
        </p:nvSpPr>
        <p:spPr/>
        <p:txBody>
          <a:bodyPr/>
          <a:lstStyle/>
          <a:p>
            <a:fld id="{B694A422-38D1-264F-948B-5A2ADB809861}" type="slidenum">
              <a:rPr lang="en-US" smtClean="0"/>
              <a:t>25</a:t>
            </a:fld>
            <a:endParaRPr lang="en-US"/>
          </a:p>
        </p:txBody>
      </p:sp>
    </p:spTree>
    <p:extLst>
      <p:ext uri="{BB962C8B-B14F-4D97-AF65-F5344CB8AC3E}">
        <p14:creationId xmlns:p14="http://schemas.microsoft.com/office/powerpoint/2010/main" val="2717857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94A422-38D1-264F-948B-5A2ADB809861}" type="slidenum">
              <a:rPr lang="en-US" smtClean="0"/>
              <a:t>26</a:t>
            </a:fld>
            <a:endParaRPr lang="en-US"/>
          </a:p>
        </p:txBody>
      </p:sp>
    </p:spTree>
    <p:extLst>
      <p:ext uri="{BB962C8B-B14F-4D97-AF65-F5344CB8AC3E}">
        <p14:creationId xmlns:p14="http://schemas.microsoft.com/office/powerpoint/2010/main" val="3164519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Structured data is everywhere, some of them are given the structure directly, like social network, chemical molecular, and knowledge graph. However, in lots of situation we only know that there is an implicit graph structure behind the data, but the structure is not given by the data. These implicit graphs are used by lots of algorithms, and we have to construct the graph based on our domain knowledge.</a:t>
            </a:r>
            <a:endParaRPr lang="en-US" altLang="zh-CN" dirty="0"/>
          </a:p>
          <a:p>
            <a:r>
              <a:rPr lang="en-US" altLang="zh-CN" baseline="0" dirty="0"/>
              <a:t>Questions --- And in this talk, we are going to answer this question for graph-based semi-supervised learning</a:t>
            </a:r>
          </a:p>
          <a:p>
            <a:endParaRPr lang="en-US" altLang="zh-CN" baseline="0" dirty="0"/>
          </a:p>
        </p:txBody>
      </p:sp>
      <p:sp>
        <p:nvSpPr>
          <p:cNvPr id="4" name="Slide Number Placeholder 3"/>
          <p:cNvSpPr>
            <a:spLocks noGrp="1"/>
          </p:cNvSpPr>
          <p:nvPr>
            <p:ph type="sldNum" sz="quarter" idx="10"/>
          </p:nvPr>
        </p:nvSpPr>
        <p:spPr/>
        <p:txBody>
          <a:bodyPr/>
          <a:lstStyle/>
          <a:p>
            <a:fld id="{B694A422-38D1-264F-948B-5A2ADB809861}" type="slidenum">
              <a:rPr lang="en-US" smtClean="0"/>
              <a:t>3</a:t>
            </a:fld>
            <a:endParaRPr lang="en-US"/>
          </a:p>
        </p:txBody>
      </p:sp>
    </p:spTree>
    <p:extLst>
      <p:ext uri="{BB962C8B-B14F-4D97-AF65-F5344CB8AC3E}">
        <p14:creationId xmlns:p14="http://schemas.microsoft.com/office/powerpoint/2010/main" val="208186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8000"/>
                </a:solidFill>
                <a:ea typeface="ＭＳ Ｐゴシック" charset="0"/>
              </a:rPr>
              <a:t>Now let’s briefly review some background.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8000"/>
                </a:solidFill>
                <a:latin typeface="Gill Sans SemiBold"/>
                <a:ea typeface="ＭＳ Ｐゴシック" charset="0"/>
                <a:cs typeface="Gill Sans SemiBold"/>
              </a:rPr>
              <a:t>Different from supervised learning which only use labeled data, semi-supervised learning aim to make full use of labeled and unlabeled data to learn a better classifier. The assumption that makes SSL work is that unlabeled data also contains information which is helpful for the learning. Like the distribution of unlabeled data. </a:t>
            </a:r>
            <a:endParaRPr lang="en-US" sz="4000" dirty="0">
              <a:ea typeface="ＭＳ Ｐゴシック"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4000" dirty="0">
              <a:ea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Gill Sans SemiBold"/>
              <a:ea typeface="ＭＳ Ｐゴシック" charset="0"/>
              <a:cs typeface="Gill Sans SemiBold"/>
            </a:endParaRPr>
          </a:p>
        </p:txBody>
      </p:sp>
      <p:sp>
        <p:nvSpPr>
          <p:cNvPr id="4" name="Slide Number Placeholder 3"/>
          <p:cNvSpPr>
            <a:spLocks noGrp="1"/>
          </p:cNvSpPr>
          <p:nvPr>
            <p:ph type="sldNum" sz="quarter" idx="10"/>
          </p:nvPr>
        </p:nvSpPr>
        <p:spPr/>
        <p:txBody>
          <a:bodyPr/>
          <a:lstStyle/>
          <a:p>
            <a:fld id="{B694A422-38D1-264F-948B-5A2ADB809861}" type="slidenum">
              <a:rPr lang="en-US" smtClean="0"/>
              <a:t>4</a:t>
            </a:fld>
            <a:endParaRPr lang="en-US"/>
          </a:p>
        </p:txBody>
      </p:sp>
    </p:spTree>
    <p:extLst>
      <p:ext uri="{BB962C8B-B14F-4D97-AF65-F5344CB8AC3E}">
        <p14:creationId xmlns:p14="http://schemas.microsoft.com/office/powerpoint/2010/main" val="4632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graph-based SSL is a particular solution for SSL. It’s defined as following.  </a:t>
            </a:r>
          </a:p>
          <a:p>
            <a:r>
              <a:rPr lang="en-US" dirty="0"/>
              <a:t>There are lots of variants of objective functions used for graph-based SSL and most of them are similar, we give one (LLGC) used in our paper.</a:t>
            </a:r>
          </a:p>
          <a:p>
            <a:r>
              <a:rPr lang="en-US" dirty="0"/>
              <a:t>The first part measures the supervised loss which is the difference between true label and predictions </a:t>
            </a:r>
          </a:p>
          <a:p>
            <a:r>
              <a:rPr lang="en-US" dirty="0"/>
              <a:t>The second part measures the weighted difference of output between nodes, where the weight is the graph edge weight. </a:t>
            </a:r>
          </a:p>
          <a:p>
            <a:r>
              <a:rPr lang="en-US" dirty="0"/>
              <a:t>So this term tells that if xi and </a:t>
            </a:r>
            <a:r>
              <a:rPr lang="en-US" dirty="0" err="1"/>
              <a:t>xj</a:t>
            </a:r>
            <a:r>
              <a:rPr lang="en-US" dirty="0"/>
              <a:t> is connected to each other and the edge weight is large, then the  output F of xi and </a:t>
            </a:r>
            <a:r>
              <a:rPr lang="en-US" dirty="0" err="1"/>
              <a:t>xj</a:t>
            </a:r>
            <a:r>
              <a:rPr lang="en-US" dirty="0"/>
              <a:t> should also be similar. </a:t>
            </a:r>
          </a:p>
          <a:p>
            <a:r>
              <a:rPr lang="en-US" dirty="0"/>
              <a:t>The solution of the objective function has two forms: closed-form and iterative form.</a:t>
            </a:r>
          </a:p>
          <a:p>
            <a:endParaRPr lang="en-US" dirty="0"/>
          </a:p>
        </p:txBody>
      </p:sp>
      <p:sp>
        <p:nvSpPr>
          <p:cNvPr id="4" name="Slide Number Placeholder 3"/>
          <p:cNvSpPr>
            <a:spLocks noGrp="1"/>
          </p:cNvSpPr>
          <p:nvPr>
            <p:ph type="sldNum" sz="quarter" idx="5"/>
          </p:nvPr>
        </p:nvSpPr>
        <p:spPr/>
        <p:txBody>
          <a:bodyPr/>
          <a:lstStyle/>
          <a:p>
            <a:fld id="{B694A422-38D1-264F-948B-5A2ADB809861}" type="slidenum">
              <a:rPr lang="en-US" smtClean="0"/>
              <a:t>5</a:t>
            </a:fld>
            <a:endParaRPr lang="en-US"/>
          </a:p>
        </p:txBody>
      </p:sp>
    </p:spTree>
    <p:extLst>
      <p:ext uri="{BB962C8B-B14F-4D97-AF65-F5344CB8AC3E}">
        <p14:creationId xmlns:p14="http://schemas.microsoft.com/office/powerpoint/2010/main" val="235720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graph is not given, we need to construct the graph first. So what you would do for W?</a:t>
            </a:r>
          </a:p>
          <a:p>
            <a:r>
              <a:rPr lang="en-US" dirty="0"/>
              <a:t>Her is the most typical way: you may want to define weight matrix  =&gt; sparse weight matrix =&gt; choose hyperparameter. </a:t>
            </a:r>
          </a:p>
          <a:p>
            <a:r>
              <a:rPr lang="en-US" dirty="0"/>
              <a:t>This typical way works and used in real world. However, this may not be enough. This way seems too naïve. </a:t>
            </a:r>
          </a:p>
        </p:txBody>
      </p:sp>
      <p:sp>
        <p:nvSpPr>
          <p:cNvPr id="4" name="Slide Number Placeholder 3"/>
          <p:cNvSpPr>
            <a:spLocks noGrp="1"/>
          </p:cNvSpPr>
          <p:nvPr>
            <p:ph type="sldNum" sz="quarter" idx="5"/>
          </p:nvPr>
        </p:nvSpPr>
        <p:spPr/>
        <p:txBody>
          <a:bodyPr/>
          <a:lstStyle/>
          <a:p>
            <a:fld id="{B694A422-38D1-264F-948B-5A2ADB809861}" type="slidenum">
              <a:rPr lang="en-US" smtClean="0"/>
              <a:t>6</a:t>
            </a:fld>
            <a:endParaRPr lang="en-US"/>
          </a:p>
        </p:txBody>
      </p:sp>
    </p:spTree>
    <p:extLst>
      <p:ext uri="{BB962C8B-B14F-4D97-AF65-F5344CB8AC3E}">
        <p14:creationId xmlns:p14="http://schemas.microsoft.com/office/powerpoint/2010/main" val="1914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2000 and thirteen. Celso Andre did lots of experiment with graph construction for SSL and shows that : </a:t>
            </a:r>
          </a:p>
        </p:txBody>
      </p:sp>
      <p:sp>
        <p:nvSpPr>
          <p:cNvPr id="4" name="Slide Number Placeholder 3"/>
          <p:cNvSpPr>
            <a:spLocks noGrp="1"/>
          </p:cNvSpPr>
          <p:nvPr>
            <p:ph type="sldNum" sz="quarter" idx="5"/>
          </p:nvPr>
        </p:nvSpPr>
        <p:spPr/>
        <p:txBody>
          <a:bodyPr/>
          <a:lstStyle/>
          <a:p>
            <a:fld id="{B694A422-38D1-264F-948B-5A2ADB809861}" type="slidenum">
              <a:rPr lang="en-US" smtClean="0"/>
              <a:t>7</a:t>
            </a:fld>
            <a:endParaRPr lang="en-US"/>
          </a:p>
        </p:txBody>
      </p:sp>
    </p:spTree>
    <p:extLst>
      <p:ext uri="{BB962C8B-B14F-4D97-AF65-F5344CB8AC3E}">
        <p14:creationId xmlns:p14="http://schemas.microsoft.com/office/powerpoint/2010/main" val="146750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people proposed different ways to get a better graph. And existing solutions can be divided into two category. </a:t>
            </a:r>
          </a:p>
          <a:p>
            <a:r>
              <a:rPr lang="en-US" dirty="0"/>
              <a:t>The first is unsupervised approach, such as…, but they … </a:t>
            </a:r>
          </a:p>
          <a:p>
            <a:r>
              <a:rPr lang="en-US" dirty="0"/>
              <a:t>The second is supervised way, such as … however some of them … </a:t>
            </a:r>
          </a:p>
        </p:txBody>
      </p:sp>
      <p:sp>
        <p:nvSpPr>
          <p:cNvPr id="4" name="Slide Number Placeholder 3"/>
          <p:cNvSpPr>
            <a:spLocks noGrp="1"/>
          </p:cNvSpPr>
          <p:nvPr>
            <p:ph type="sldNum" sz="quarter" idx="5"/>
          </p:nvPr>
        </p:nvSpPr>
        <p:spPr/>
        <p:txBody>
          <a:bodyPr/>
          <a:lstStyle/>
          <a:p>
            <a:fld id="{B694A422-38D1-264F-948B-5A2ADB809861}" type="slidenum">
              <a:rPr lang="en-US" smtClean="0"/>
              <a:t>8</a:t>
            </a:fld>
            <a:endParaRPr lang="en-US"/>
          </a:p>
        </p:txBody>
      </p:sp>
    </p:spTree>
    <p:extLst>
      <p:ext uri="{BB962C8B-B14F-4D97-AF65-F5344CB8AC3E}">
        <p14:creationId xmlns:p14="http://schemas.microsoft.com/office/powerpoint/2010/main" val="4241045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Comparing with existing solutions, we proposed a better algorithm, named PG-learn. And we claim</a:t>
            </a:r>
          </a:p>
          <a:p>
            <a:r>
              <a:rPr lang="en-US" dirty="0"/>
              <a:t>It’s task-driven…. And it doesn’t have hyperparameter to tune. </a:t>
            </a:r>
          </a:p>
        </p:txBody>
      </p:sp>
      <p:sp>
        <p:nvSpPr>
          <p:cNvPr id="4" name="Slide Number Placeholder 3"/>
          <p:cNvSpPr>
            <a:spLocks noGrp="1"/>
          </p:cNvSpPr>
          <p:nvPr>
            <p:ph type="sldNum" sz="quarter" idx="10"/>
          </p:nvPr>
        </p:nvSpPr>
        <p:spPr/>
        <p:txBody>
          <a:bodyPr/>
          <a:lstStyle/>
          <a:p>
            <a:fld id="{B694A422-38D1-264F-948B-5A2ADB809861}" type="slidenum">
              <a:rPr lang="en-US" smtClean="0"/>
              <a:t>9</a:t>
            </a:fld>
            <a:endParaRPr lang="en-US"/>
          </a:p>
        </p:txBody>
      </p:sp>
    </p:spTree>
    <p:extLst>
      <p:ext uri="{BB962C8B-B14F-4D97-AF65-F5344CB8AC3E}">
        <p14:creationId xmlns:p14="http://schemas.microsoft.com/office/powerpoint/2010/main" val="372469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04A8F0-C387-E64E-A324-A9D63C69F0CE}"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1281770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04A8F0-C387-E64E-A324-A9D63C69F0CE}"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63940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04A8F0-C387-E64E-A324-A9D63C69F0CE}"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3797724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04A8F0-C387-E64E-A324-A9D63C69F0CE}"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1225585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04A8F0-C387-E64E-A324-A9D63C69F0CE}"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4042347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04A8F0-C387-E64E-A324-A9D63C69F0CE}"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114207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04A8F0-C387-E64E-A324-A9D63C69F0CE}" type="datetimeFigureOut">
              <a:rPr lang="en-US" smtClean="0"/>
              <a:t>10/23/18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902850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04A8F0-C387-E64E-A324-A9D63C69F0CE}" type="datetimeFigureOut">
              <a:rPr lang="en-US" smtClean="0"/>
              <a:t>10/23/18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801015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04A8F0-C387-E64E-A324-A9D63C69F0CE}" type="datetimeFigureOut">
              <a:rPr lang="en-US" smtClean="0"/>
              <a:t>10/23/18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2397421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04A8F0-C387-E64E-A324-A9D63C69F0CE}"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328203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04A8F0-C387-E64E-A324-A9D63C69F0CE}"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7241F-09FA-A64F-A967-7A0A632C868D}" type="slidenum">
              <a:rPr lang="en-US" smtClean="0"/>
              <a:t>‹#›</a:t>
            </a:fld>
            <a:endParaRPr lang="en-US"/>
          </a:p>
        </p:txBody>
      </p:sp>
    </p:spTree>
    <p:extLst>
      <p:ext uri="{BB962C8B-B14F-4D97-AF65-F5344CB8AC3E}">
        <p14:creationId xmlns:p14="http://schemas.microsoft.com/office/powerpoint/2010/main" val="3293238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2000">
              <a:schemeClr val="bg1"/>
            </a:gs>
            <a:gs pos="94000">
              <a:schemeClr val="accent1">
                <a:lumMod val="45000"/>
                <a:lumOff val="55000"/>
              </a:schemeClr>
            </a:gs>
            <a:gs pos="95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04A8F0-C387-E64E-A324-A9D63C69F0CE}" type="datetimeFigureOut">
              <a:rPr lang="en-US" smtClean="0"/>
              <a:t>10/23/18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7241F-09FA-A64F-A967-7A0A632C868D}" type="slidenum">
              <a:rPr lang="en-US" smtClean="0"/>
              <a:t>‹#›</a:t>
            </a:fld>
            <a:endParaRPr lang="en-US"/>
          </a:p>
        </p:txBody>
      </p:sp>
    </p:spTree>
    <p:extLst>
      <p:ext uri="{BB962C8B-B14F-4D97-AF65-F5344CB8AC3E}">
        <p14:creationId xmlns:p14="http://schemas.microsoft.com/office/powerpoint/2010/main" val="4146843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emf"/><Relationship Id="rId7"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17.emf"/><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emf"/><Relationship Id="rId7"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38.png"/><Relationship Id="rId4" Type="http://schemas.openxmlformats.org/officeDocument/2006/relationships/image" Target="../media/image32.emf"/><Relationship Id="rId9"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4.emf"/><Relationship Id="rId4" Type="http://schemas.openxmlformats.org/officeDocument/2006/relationships/image" Target="../media/image43.emf"/></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pg-learn.github.i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png"/><Relationship Id="rId7"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emf"/><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487" y="959577"/>
            <a:ext cx="11441152" cy="1819673"/>
          </a:xfrm>
        </p:spPr>
        <p:txBody>
          <a:bodyPr>
            <a:noAutofit/>
          </a:bodyPr>
          <a:lstStyle/>
          <a:p>
            <a:pPr algn="l"/>
            <a:r>
              <a:rPr lang="en-US" sz="6600" b="1" dirty="0">
                <a:solidFill>
                  <a:schemeClr val="accent5">
                    <a:lumMod val="75000"/>
                  </a:schemeClr>
                </a:solidFill>
                <a:latin typeface="Calibri" charset="0"/>
                <a:ea typeface="Calibri" charset="0"/>
                <a:cs typeface="Calibri" charset="0"/>
              </a:rPr>
              <a:t>A Quest for Structure:</a:t>
            </a:r>
            <a:br>
              <a:rPr lang="en-US" sz="5400" dirty="0">
                <a:solidFill>
                  <a:schemeClr val="accent5">
                    <a:lumMod val="75000"/>
                  </a:schemeClr>
                </a:solidFill>
                <a:latin typeface="Calibri" charset="0"/>
                <a:ea typeface="Calibri" charset="0"/>
                <a:cs typeface="Calibri" charset="0"/>
              </a:rPr>
            </a:br>
            <a:r>
              <a:rPr lang="en-US" sz="4800" b="1" dirty="0">
                <a:solidFill>
                  <a:schemeClr val="accent5">
                    <a:lumMod val="75000"/>
                  </a:schemeClr>
                </a:solidFill>
                <a:latin typeface="Calibri" charset="0"/>
                <a:ea typeface="Calibri" charset="0"/>
                <a:cs typeface="Calibri" charset="0"/>
              </a:rPr>
              <a:t>Jointly Learning Graph Structure &amp;  </a:t>
            </a:r>
            <a:br>
              <a:rPr lang="en-US" sz="4800" b="1" dirty="0">
                <a:solidFill>
                  <a:schemeClr val="accent5">
                    <a:lumMod val="75000"/>
                  </a:schemeClr>
                </a:solidFill>
                <a:latin typeface="Calibri" charset="0"/>
                <a:ea typeface="Calibri" charset="0"/>
                <a:cs typeface="Calibri" charset="0"/>
              </a:rPr>
            </a:br>
            <a:r>
              <a:rPr lang="en-US" sz="4800" b="1" dirty="0">
                <a:solidFill>
                  <a:schemeClr val="accent5">
                    <a:lumMod val="75000"/>
                  </a:schemeClr>
                </a:solidFill>
                <a:latin typeface="Calibri" charset="0"/>
                <a:ea typeface="Calibri" charset="0"/>
                <a:cs typeface="Calibri" charset="0"/>
              </a:rPr>
              <a:t>Semi-Supervised Classification</a:t>
            </a:r>
          </a:p>
        </p:txBody>
      </p:sp>
      <p:sp>
        <p:nvSpPr>
          <p:cNvPr id="3" name="Subtitle 2"/>
          <p:cNvSpPr>
            <a:spLocks noGrp="1"/>
          </p:cNvSpPr>
          <p:nvPr>
            <p:ph type="subTitle" idx="1"/>
          </p:nvPr>
        </p:nvSpPr>
        <p:spPr>
          <a:xfrm>
            <a:off x="2188147" y="4426714"/>
            <a:ext cx="8374554" cy="2348739"/>
          </a:xfrm>
        </p:spPr>
        <p:txBody>
          <a:bodyPr>
            <a:noAutofit/>
          </a:bodyPr>
          <a:lstStyle/>
          <a:p>
            <a:endParaRPr lang="en-US" sz="3600" dirty="0"/>
          </a:p>
          <a:p>
            <a:pPr algn="l"/>
            <a:r>
              <a:rPr lang="en-US" sz="3600" b="1" dirty="0"/>
              <a:t>Xuan Wu*, </a:t>
            </a:r>
            <a:r>
              <a:rPr lang="en-US" sz="3600" b="1" dirty="0" err="1"/>
              <a:t>Lingxiao</a:t>
            </a:r>
            <a:r>
              <a:rPr lang="en-US" sz="3600" b="1" dirty="0"/>
              <a:t> Zhao*, Leman </a:t>
            </a:r>
            <a:r>
              <a:rPr lang="en-US" sz="3600" b="1" dirty="0" err="1"/>
              <a:t>Akoglu</a:t>
            </a:r>
            <a:endParaRPr lang="en-US" sz="3600" b="1" dirty="0"/>
          </a:p>
          <a:p>
            <a:pPr algn="l"/>
            <a:r>
              <a:rPr lang="en-US" dirty="0"/>
              <a:t>*: Equal Contribution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pic>
        <p:nvPicPr>
          <p:cNvPr id="5" name="Picture 4">
            <a:extLst>
              <a:ext uri="{FF2B5EF4-FFF2-40B4-BE49-F238E27FC236}">
                <a16:creationId xmlns:a16="http://schemas.microsoft.com/office/drawing/2014/main" id="{8CF7741B-1262-EC47-B350-3187AC0DA494}"/>
              </a:ext>
            </a:extLst>
          </p:cNvPr>
          <p:cNvPicPr>
            <a:picLocks noChangeAspect="1"/>
          </p:cNvPicPr>
          <p:nvPr/>
        </p:nvPicPr>
        <p:blipFill>
          <a:blip r:embed="rId4"/>
          <a:stretch>
            <a:fillRect/>
          </a:stretch>
        </p:blipFill>
        <p:spPr>
          <a:xfrm>
            <a:off x="7860475" y="2981280"/>
            <a:ext cx="1905000" cy="1905000"/>
          </a:xfrm>
          <a:prstGeom prst="rect">
            <a:avLst/>
          </a:prstGeom>
        </p:spPr>
      </p:pic>
      <p:pic>
        <p:nvPicPr>
          <p:cNvPr id="6" name="Picture 5">
            <a:extLst>
              <a:ext uri="{FF2B5EF4-FFF2-40B4-BE49-F238E27FC236}">
                <a16:creationId xmlns:a16="http://schemas.microsoft.com/office/drawing/2014/main" id="{E2FD6944-8618-F34B-BA6E-BF0B4E3EB6A0}"/>
              </a:ext>
            </a:extLst>
          </p:cNvPr>
          <p:cNvPicPr>
            <a:picLocks noChangeAspect="1"/>
          </p:cNvPicPr>
          <p:nvPr/>
        </p:nvPicPr>
        <p:blipFill>
          <a:blip r:embed="rId5"/>
          <a:stretch>
            <a:fillRect/>
          </a:stretch>
        </p:blipFill>
        <p:spPr>
          <a:xfrm>
            <a:off x="4867867" y="2961575"/>
            <a:ext cx="1905000" cy="1905000"/>
          </a:xfrm>
          <a:prstGeom prst="rect">
            <a:avLst/>
          </a:prstGeom>
        </p:spPr>
      </p:pic>
      <p:pic>
        <p:nvPicPr>
          <p:cNvPr id="7" name="Picture 6">
            <a:extLst>
              <a:ext uri="{FF2B5EF4-FFF2-40B4-BE49-F238E27FC236}">
                <a16:creationId xmlns:a16="http://schemas.microsoft.com/office/drawing/2014/main" id="{4CDD1B3D-069D-4640-B58C-6B5B93C2F753}"/>
              </a:ext>
            </a:extLst>
          </p:cNvPr>
          <p:cNvPicPr>
            <a:picLocks noChangeAspect="1"/>
          </p:cNvPicPr>
          <p:nvPr/>
        </p:nvPicPr>
        <p:blipFill>
          <a:blip r:embed="rId6"/>
          <a:stretch>
            <a:fillRect/>
          </a:stretch>
        </p:blipFill>
        <p:spPr>
          <a:xfrm>
            <a:off x="2297517" y="2958978"/>
            <a:ext cx="1905000" cy="1905000"/>
          </a:xfrm>
          <a:prstGeom prst="rect">
            <a:avLst/>
          </a:prstGeom>
        </p:spPr>
      </p:pic>
    </p:spTree>
    <p:extLst>
      <p:ext uri="{BB962C8B-B14F-4D97-AF65-F5344CB8AC3E}">
        <p14:creationId xmlns:p14="http://schemas.microsoft.com/office/powerpoint/2010/main" val="12552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F8809-14E1-494A-91AD-0E3167999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
        <p:nvSpPr>
          <p:cNvPr id="4" name="Title 1">
            <a:extLst>
              <a:ext uri="{FF2B5EF4-FFF2-40B4-BE49-F238E27FC236}">
                <a16:creationId xmlns:a16="http://schemas.microsoft.com/office/drawing/2014/main" id="{3A00EC38-2148-3C47-AE01-F618C09D0B32}"/>
              </a:ext>
            </a:extLst>
          </p:cNvPr>
          <p:cNvSpPr>
            <a:spLocks noGrp="1"/>
          </p:cNvSpPr>
          <p:nvPr>
            <p:ph type="title"/>
          </p:nvPr>
        </p:nvSpPr>
        <p:spPr>
          <a:xfrm>
            <a:off x="0" y="-76200"/>
            <a:ext cx="12191999" cy="994172"/>
          </a:xfrm>
        </p:spPr>
        <p:txBody>
          <a:bodyPr>
            <a:normAutofit/>
          </a:bodyPr>
          <a:lstStyle/>
          <a:p>
            <a:pPr algn="ctr"/>
            <a:r>
              <a:rPr lang="en-US" sz="5400" b="1" dirty="0">
                <a:solidFill>
                  <a:schemeClr val="accent5">
                    <a:lumMod val="75000"/>
                  </a:schemeClr>
                </a:solidFill>
                <a:latin typeface="Calibri" charset="0"/>
                <a:cs typeface="Calibri" charset="0"/>
              </a:rPr>
              <a:t>Parameterize W </a:t>
            </a:r>
            <a:r>
              <a:rPr lang="en-US" sz="4800" b="1" dirty="0">
                <a:solidFill>
                  <a:schemeClr val="accent5">
                    <a:lumMod val="75000"/>
                  </a:schemeClr>
                </a:solidFill>
                <a:latin typeface="Calibri" charset="0"/>
                <a:cs typeface="Calibri" charset="0"/>
              </a:rPr>
              <a:t>More Generally </a:t>
            </a:r>
            <a:endParaRPr lang="en-US" sz="4500" b="1" dirty="0">
              <a:latin typeface="+mn-lt"/>
            </a:endParaRPr>
          </a:p>
        </p:txBody>
      </p:sp>
      <p:sp>
        <p:nvSpPr>
          <p:cNvPr id="5" name="Content Placeholder 1">
            <a:extLst>
              <a:ext uri="{FF2B5EF4-FFF2-40B4-BE49-F238E27FC236}">
                <a16:creationId xmlns:a16="http://schemas.microsoft.com/office/drawing/2014/main" id="{143B0F7A-2AB7-BF46-8B40-C14F57BE19BD}"/>
              </a:ext>
            </a:extLst>
          </p:cNvPr>
          <p:cNvSpPr>
            <a:spLocks noGrp="1"/>
          </p:cNvSpPr>
          <p:nvPr>
            <p:ph idx="1"/>
          </p:nvPr>
        </p:nvSpPr>
        <p:spPr>
          <a:xfrm>
            <a:off x="615462" y="782091"/>
            <a:ext cx="11957537" cy="6075909"/>
          </a:xfrm>
        </p:spPr>
        <p:txBody>
          <a:bodyPr/>
          <a:lstStyle/>
          <a:p>
            <a:r>
              <a:rPr lang="en-US" sz="3200" b="1" dirty="0"/>
              <a:t>Single bandwidth </a:t>
            </a:r>
            <a:r>
              <a:rPr lang="en-US" sz="3200" dirty="0"/>
              <a:t>is not enough</a:t>
            </a:r>
          </a:p>
          <a:p>
            <a:pPr lvl="1"/>
            <a:r>
              <a:rPr lang="en-US" sz="2800" dirty="0"/>
              <a:t>Recall: </a:t>
            </a:r>
          </a:p>
          <a:p>
            <a:pPr lvl="1"/>
            <a:r>
              <a:rPr lang="en-US" sz="2800" dirty="0"/>
              <a:t>Different feature may prefer different bandwidth</a:t>
            </a:r>
            <a:r>
              <a:rPr lang="en-US" dirty="0"/>
              <a:t>	</a:t>
            </a:r>
            <a:endParaRPr lang="en-US" sz="2800" dirty="0"/>
          </a:p>
          <a:p>
            <a:r>
              <a:rPr lang="en-US" sz="3200" dirty="0">
                <a:latin typeface="Gill Sans SemiBold"/>
                <a:cs typeface="Gill Sans SemiBold"/>
              </a:rPr>
              <a:t>Dimension-specific </a:t>
            </a:r>
            <a:r>
              <a:rPr lang="en-US" sz="3200" dirty="0"/>
              <a:t>kernel bandwidth</a:t>
            </a:r>
            <a:r>
              <a:rPr lang="en-US" dirty="0"/>
              <a:t> </a:t>
            </a:r>
          </a:p>
          <a:p>
            <a:endParaRPr lang="en-US" dirty="0"/>
          </a:p>
          <a:p>
            <a:endParaRPr lang="en-US" sz="3200" b="1" dirty="0"/>
          </a:p>
          <a:p>
            <a:endParaRPr lang="en-US" sz="3200" b="1" dirty="0"/>
          </a:p>
          <a:p>
            <a:endParaRPr lang="en-US" sz="3200" b="1" dirty="0"/>
          </a:p>
          <a:p>
            <a:r>
              <a:rPr lang="en-US" sz="3200" b="1" dirty="0"/>
              <a:t>Difficulty</a:t>
            </a:r>
          </a:p>
          <a:p>
            <a:pPr lvl="1"/>
            <a:r>
              <a:rPr lang="en-US" sz="2800" dirty="0"/>
              <a:t>Number of parameters: d     can be more than </a:t>
            </a:r>
            <a:r>
              <a:rPr lang="en-US" sz="2800" b="1" dirty="0"/>
              <a:t>thousands</a:t>
            </a:r>
          </a:p>
          <a:p>
            <a:pPr marL="457200" lvl="1" indent="0">
              <a:buNone/>
            </a:pPr>
            <a:r>
              <a:rPr lang="en-US" sz="2800" b="1" dirty="0">
                <a:solidFill>
                  <a:srgbClr val="FF0000"/>
                </a:solidFill>
              </a:rPr>
              <a:t>		       random search / grid search won’t work   </a:t>
            </a:r>
          </a:p>
          <a:p>
            <a:endParaRPr lang="en-US" sz="3200" b="1" dirty="0"/>
          </a:p>
          <a:p>
            <a:endParaRPr lang="en-US" sz="3200" dirty="0"/>
          </a:p>
        </p:txBody>
      </p:sp>
      <p:pic>
        <p:nvPicPr>
          <p:cNvPr id="6" name="Picture 5">
            <a:extLst>
              <a:ext uri="{FF2B5EF4-FFF2-40B4-BE49-F238E27FC236}">
                <a16:creationId xmlns:a16="http://schemas.microsoft.com/office/drawing/2014/main" id="{35422B06-8782-144E-8CBC-FCC42F599856}"/>
              </a:ext>
            </a:extLst>
          </p:cNvPr>
          <p:cNvPicPr>
            <a:picLocks noChangeAspect="1"/>
          </p:cNvPicPr>
          <p:nvPr/>
        </p:nvPicPr>
        <p:blipFill>
          <a:blip r:embed="rId4"/>
          <a:stretch>
            <a:fillRect/>
          </a:stretch>
        </p:blipFill>
        <p:spPr>
          <a:xfrm>
            <a:off x="2805546" y="1312105"/>
            <a:ext cx="5382491" cy="482014"/>
          </a:xfrm>
          <a:prstGeom prst="rect">
            <a:avLst/>
          </a:prstGeom>
        </p:spPr>
      </p:pic>
      <p:pic>
        <p:nvPicPr>
          <p:cNvPr id="7" name="Picture 6">
            <a:extLst>
              <a:ext uri="{FF2B5EF4-FFF2-40B4-BE49-F238E27FC236}">
                <a16:creationId xmlns:a16="http://schemas.microsoft.com/office/drawing/2014/main" id="{09EFA19E-16C0-FB4F-9850-61140A0F1495}"/>
              </a:ext>
            </a:extLst>
          </p:cNvPr>
          <p:cNvPicPr>
            <a:picLocks noChangeAspect="1"/>
          </p:cNvPicPr>
          <p:nvPr/>
        </p:nvPicPr>
        <p:blipFill>
          <a:blip r:embed="rId5"/>
          <a:stretch>
            <a:fillRect/>
          </a:stretch>
        </p:blipFill>
        <p:spPr>
          <a:xfrm>
            <a:off x="3256470" y="2856602"/>
            <a:ext cx="5679060" cy="1150660"/>
          </a:xfrm>
          <a:prstGeom prst="rect">
            <a:avLst/>
          </a:prstGeom>
          <a:ln>
            <a:solidFill>
              <a:srgbClr val="A1A7AC"/>
            </a:solidFill>
          </a:ln>
        </p:spPr>
      </p:pic>
      <p:grpSp>
        <p:nvGrpSpPr>
          <p:cNvPr id="8" name="Group 7">
            <a:extLst>
              <a:ext uri="{FF2B5EF4-FFF2-40B4-BE49-F238E27FC236}">
                <a16:creationId xmlns:a16="http://schemas.microsoft.com/office/drawing/2014/main" id="{72CBFAF9-4CE3-5048-B188-9C0A132DE013}"/>
              </a:ext>
            </a:extLst>
          </p:cNvPr>
          <p:cNvGrpSpPr/>
          <p:nvPr/>
        </p:nvGrpSpPr>
        <p:grpSpPr>
          <a:xfrm>
            <a:off x="3366654" y="4007262"/>
            <a:ext cx="5465616" cy="636398"/>
            <a:chOff x="2235200" y="6629400"/>
            <a:chExt cx="8561493" cy="952500"/>
          </a:xfrm>
        </p:grpSpPr>
        <p:pic>
          <p:nvPicPr>
            <p:cNvPr id="9" name="Picture 8">
              <a:extLst>
                <a:ext uri="{FF2B5EF4-FFF2-40B4-BE49-F238E27FC236}">
                  <a16:creationId xmlns:a16="http://schemas.microsoft.com/office/drawing/2014/main" id="{DA4803F4-3AAB-1643-92D1-95F712869377}"/>
                </a:ext>
              </a:extLst>
            </p:cNvPr>
            <p:cNvPicPr>
              <a:picLocks noChangeAspect="1"/>
            </p:cNvPicPr>
            <p:nvPr/>
          </p:nvPicPr>
          <p:blipFill>
            <a:blip r:embed="rId6"/>
            <a:stretch>
              <a:fillRect/>
            </a:stretch>
          </p:blipFill>
          <p:spPr>
            <a:xfrm>
              <a:off x="2235200" y="6629400"/>
              <a:ext cx="3137647" cy="952500"/>
            </a:xfrm>
            <a:prstGeom prst="rect">
              <a:avLst/>
            </a:prstGeom>
          </p:spPr>
        </p:pic>
        <p:pic>
          <p:nvPicPr>
            <p:cNvPr id="10" name="Picture 9">
              <a:extLst>
                <a:ext uri="{FF2B5EF4-FFF2-40B4-BE49-F238E27FC236}">
                  <a16:creationId xmlns:a16="http://schemas.microsoft.com/office/drawing/2014/main" id="{D666CC8D-CA15-054B-A8D0-8572AF56D5E9}"/>
                </a:ext>
              </a:extLst>
            </p:cNvPr>
            <p:cNvPicPr>
              <a:picLocks noChangeAspect="1"/>
            </p:cNvPicPr>
            <p:nvPr/>
          </p:nvPicPr>
          <p:blipFill>
            <a:blip r:embed="rId7"/>
            <a:stretch>
              <a:fillRect/>
            </a:stretch>
          </p:blipFill>
          <p:spPr>
            <a:xfrm>
              <a:off x="5283200" y="6629400"/>
              <a:ext cx="5513493" cy="939800"/>
            </a:xfrm>
            <a:prstGeom prst="rect">
              <a:avLst/>
            </a:prstGeom>
          </p:spPr>
        </p:pic>
      </p:grpSp>
      <p:pic>
        <p:nvPicPr>
          <p:cNvPr id="11" name="Picture 10">
            <a:extLst>
              <a:ext uri="{FF2B5EF4-FFF2-40B4-BE49-F238E27FC236}">
                <a16:creationId xmlns:a16="http://schemas.microsoft.com/office/drawing/2014/main" id="{8D7B7C85-5A48-9140-8618-D6785E79FB41}"/>
              </a:ext>
            </a:extLst>
          </p:cNvPr>
          <p:cNvPicPr>
            <a:picLocks noChangeAspect="1"/>
          </p:cNvPicPr>
          <p:nvPr/>
        </p:nvPicPr>
        <p:blipFill>
          <a:blip r:embed="rId8"/>
          <a:stretch>
            <a:fillRect/>
          </a:stretch>
        </p:blipFill>
        <p:spPr>
          <a:xfrm>
            <a:off x="3414213" y="4613266"/>
            <a:ext cx="2003059" cy="490545"/>
          </a:xfrm>
          <a:prstGeom prst="rect">
            <a:avLst/>
          </a:prstGeom>
        </p:spPr>
      </p:pic>
      <p:pic>
        <p:nvPicPr>
          <p:cNvPr id="12" name="Picture 11">
            <a:extLst>
              <a:ext uri="{FF2B5EF4-FFF2-40B4-BE49-F238E27FC236}">
                <a16:creationId xmlns:a16="http://schemas.microsoft.com/office/drawing/2014/main" id="{D3478D83-0D3C-714F-AA1A-9FC92ABC9D24}"/>
              </a:ext>
            </a:extLst>
          </p:cNvPr>
          <p:cNvPicPr>
            <a:picLocks noChangeAspect="1"/>
          </p:cNvPicPr>
          <p:nvPr/>
        </p:nvPicPr>
        <p:blipFill>
          <a:blip r:embed="rId9"/>
          <a:stretch>
            <a:fillRect/>
          </a:stretch>
        </p:blipFill>
        <p:spPr>
          <a:xfrm>
            <a:off x="5617039" y="4662696"/>
            <a:ext cx="3106783" cy="490545"/>
          </a:xfrm>
          <a:prstGeom prst="rect">
            <a:avLst/>
          </a:prstGeom>
        </p:spPr>
      </p:pic>
    </p:spTree>
    <p:extLst>
      <p:ext uri="{BB962C8B-B14F-4D97-AF65-F5344CB8AC3E}">
        <p14:creationId xmlns:p14="http://schemas.microsoft.com/office/powerpoint/2010/main" val="2373812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76200"/>
            <a:ext cx="7886700" cy="994172"/>
          </a:xfrm>
        </p:spPr>
        <p:txBody>
          <a:bodyPr>
            <a:normAutofit/>
          </a:bodyPr>
          <a:lstStyle/>
          <a:p>
            <a:pPr algn="ctr"/>
            <a:r>
              <a:rPr lang="en-US" sz="5400" b="1" dirty="0">
                <a:solidFill>
                  <a:schemeClr val="accent5">
                    <a:lumMod val="75000"/>
                  </a:schemeClr>
                </a:solidFill>
                <a:latin typeface="Calibri" charset="0"/>
                <a:ea typeface="Calibri" charset="0"/>
                <a:cs typeface="Calibri" charset="0"/>
              </a:rPr>
              <a:t>Problem Formulation</a:t>
            </a:r>
            <a:r>
              <a:rPr lang="en-US" sz="5400" b="1" dirty="0">
                <a:latin typeface="+mn-lt"/>
              </a:rPr>
              <a:t> </a:t>
            </a:r>
          </a:p>
        </p:txBody>
      </p:sp>
      <p:sp>
        <p:nvSpPr>
          <p:cNvPr id="3" name="Content Placeholder 2"/>
          <p:cNvSpPr>
            <a:spLocks noGrp="1"/>
          </p:cNvSpPr>
          <p:nvPr>
            <p:ph idx="1"/>
          </p:nvPr>
        </p:nvSpPr>
        <p:spPr>
          <a:xfrm>
            <a:off x="643467" y="994173"/>
            <a:ext cx="9024408" cy="4843463"/>
          </a:xfrm>
        </p:spPr>
        <p:txBody>
          <a:bodyPr/>
          <a:lstStyle/>
          <a:p>
            <a:r>
              <a:rPr lang="en-US" sz="3200" b="1" dirty="0"/>
              <a:t>Given </a:t>
            </a:r>
          </a:p>
          <a:p>
            <a:endParaRPr lang="en-US" sz="3200" b="1" dirty="0"/>
          </a:p>
          <a:p>
            <a:r>
              <a:rPr lang="en-US" sz="3200" b="1" dirty="0"/>
              <a:t>Infer</a:t>
            </a:r>
          </a:p>
          <a:p>
            <a:pPr lvl="1"/>
            <a:r>
              <a:rPr lang="en-US" sz="2800" dirty="0">
                <a:cs typeface="Gill Sans SemiBold"/>
              </a:rPr>
              <a:t>                           </a:t>
            </a:r>
            <a:r>
              <a:rPr lang="en-US" sz="2800" dirty="0"/>
              <a:t>:  </a:t>
            </a:r>
            <a:r>
              <a:rPr lang="en-US" sz="2800" dirty="0">
                <a:solidFill>
                  <a:srgbClr val="3366FF"/>
                </a:solidFill>
              </a:rPr>
              <a:t>bandwidths</a:t>
            </a:r>
            <a:r>
              <a:rPr lang="en-US" sz="2800" dirty="0"/>
              <a:t> per dimension</a:t>
            </a:r>
            <a:r>
              <a:rPr lang="en-US" sz="2800" b="1" dirty="0"/>
              <a:t> </a:t>
            </a:r>
          </a:p>
          <a:p>
            <a:pPr lvl="1"/>
            <a:r>
              <a:rPr lang="en-US" sz="2800" dirty="0"/>
              <a:t> k : </a:t>
            </a:r>
            <a:r>
              <a:rPr lang="en-US" sz="2800" dirty="0">
                <a:solidFill>
                  <a:srgbClr val="1168FC"/>
                </a:solidFill>
              </a:rPr>
              <a:t>sparsity</a:t>
            </a:r>
            <a:r>
              <a:rPr lang="en-US" sz="2800" dirty="0"/>
              <a:t> of </a:t>
            </a:r>
            <a:r>
              <a:rPr lang="en-US" sz="2800" dirty="0" err="1"/>
              <a:t>kNN</a:t>
            </a:r>
            <a:r>
              <a:rPr lang="en-US" sz="2800" dirty="0"/>
              <a:t> graph ( </a:t>
            </a:r>
            <a:r>
              <a:rPr lang="en-US" sz="2800" dirty="0" err="1"/>
              <a:t>kNN</a:t>
            </a:r>
            <a:r>
              <a:rPr lang="en-US" sz="2800" dirty="0"/>
              <a:t> is used to sparse W)</a:t>
            </a:r>
          </a:p>
          <a:p>
            <a:pPr lvl="1"/>
            <a:endParaRPr lang="en-US" sz="2800" dirty="0"/>
          </a:p>
          <a:p>
            <a:pPr lvl="1"/>
            <a:r>
              <a:rPr lang="en-US" sz="2800" dirty="0"/>
              <a:t> Labels for unlabeled points</a:t>
            </a:r>
          </a:p>
          <a:p>
            <a:pPr marL="457200" lvl="1" indent="0">
              <a:buNone/>
            </a:pPr>
            <a:endParaRPr lang="en-US" dirty="0"/>
          </a:p>
        </p:txBody>
      </p:sp>
      <p:pic>
        <p:nvPicPr>
          <p:cNvPr id="6" name="Picture 5">
            <a:extLst>
              <a:ext uri="{FF2B5EF4-FFF2-40B4-BE49-F238E27FC236}">
                <a16:creationId xmlns:a16="http://schemas.microsoft.com/office/drawing/2014/main" id="{FE2F3759-9F49-E741-B0BA-A921FFB23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pic>
        <p:nvPicPr>
          <p:cNvPr id="7" name="Picture 6">
            <a:extLst>
              <a:ext uri="{FF2B5EF4-FFF2-40B4-BE49-F238E27FC236}">
                <a16:creationId xmlns:a16="http://schemas.microsoft.com/office/drawing/2014/main" id="{4117F5EB-DC25-B84F-80CA-D42E7944A211}"/>
              </a:ext>
            </a:extLst>
          </p:cNvPr>
          <p:cNvPicPr>
            <a:picLocks noChangeAspect="1"/>
          </p:cNvPicPr>
          <p:nvPr/>
        </p:nvPicPr>
        <p:blipFill>
          <a:blip r:embed="rId4"/>
          <a:stretch>
            <a:fillRect/>
          </a:stretch>
        </p:blipFill>
        <p:spPr>
          <a:xfrm>
            <a:off x="2152650" y="1300811"/>
            <a:ext cx="7261514" cy="639378"/>
          </a:xfrm>
          <a:prstGeom prst="rect">
            <a:avLst/>
          </a:prstGeom>
        </p:spPr>
      </p:pic>
      <p:pic>
        <p:nvPicPr>
          <p:cNvPr id="8" name="Picture 7">
            <a:extLst>
              <a:ext uri="{FF2B5EF4-FFF2-40B4-BE49-F238E27FC236}">
                <a16:creationId xmlns:a16="http://schemas.microsoft.com/office/drawing/2014/main" id="{1A620B5C-71E7-A842-983C-44DC319965C0}"/>
              </a:ext>
            </a:extLst>
          </p:cNvPr>
          <p:cNvPicPr>
            <a:picLocks noChangeAspect="1"/>
          </p:cNvPicPr>
          <p:nvPr/>
        </p:nvPicPr>
        <p:blipFill>
          <a:blip r:embed="rId5"/>
          <a:stretch>
            <a:fillRect/>
          </a:stretch>
        </p:blipFill>
        <p:spPr>
          <a:xfrm>
            <a:off x="1407678" y="2570421"/>
            <a:ext cx="2025073" cy="495936"/>
          </a:xfrm>
          <a:prstGeom prst="rect">
            <a:avLst/>
          </a:prstGeom>
        </p:spPr>
      </p:pic>
      <p:sp>
        <p:nvSpPr>
          <p:cNvPr id="16" name="Right Brace 15">
            <a:extLst>
              <a:ext uri="{FF2B5EF4-FFF2-40B4-BE49-F238E27FC236}">
                <a16:creationId xmlns:a16="http://schemas.microsoft.com/office/drawing/2014/main" id="{6C7707A5-8DF1-144A-8CF3-4F9727D28668}"/>
              </a:ext>
            </a:extLst>
          </p:cNvPr>
          <p:cNvSpPr/>
          <p:nvPr/>
        </p:nvSpPr>
        <p:spPr>
          <a:xfrm>
            <a:off x="8950362" y="2807746"/>
            <a:ext cx="365760" cy="621254"/>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7026F45-FBC0-EE41-BFFB-FC2CD7659C4D}"/>
              </a:ext>
            </a:extLst>
          </p:cNvPr>
          <p:cNvSpPr txBox="1"/>
          <p:nvPr/>
        </p:nvSpPr>
        <p:spPr>
          <a:xfrm>
            <a:off x="9414164" y="2840719"/>
            <a:ext cx="556563" cy="584775"/>
          </a:xfrm>
          <a:prstGeom prst="rect">
            <a:avLst/>
          </a:prstGeom>
          <a:noFill/>
        </p:spPr>
        <p:txBody>
          <a:bodyPr wrap="none" rtlCol="0">
            <a:spAutoFit/>
          </a:bodyPr>
          <a:lstStyle/>
          <a:p>
            <a:r>
              <a:rPr lang="en-US" sz="3200" b="1" dirty="0">
                <a:solidFill>
                  <a:srgbClr val="FF0000"/>
                </a:solidFill>
              </a:rPr>
              <a:t>W</a:t>
            </a:r>
          </a:p>
        </p:txBody>
      </p:sp>
      <p:sp>
        <p:nvSpPr>
          <p:cNvPr id="18" name="Right Brace 17">
            <a:extLst>
              <a:ext uri="{FF2B5EF4-FFF2-40B4-BE49-F238E27FC236}">
                <a16:creationId xmlns:a16="http://schemas.microsoft.com/office/drawing/2014/main" id="{21A4558C-08FA-0D4D-AEB7-14E69CABB49A}"/>
              </a:ext>
            </a:extLst>
          </p:cNvPr>
          <p:cNvSpPr/>
          <p:nvPr/>
        </p:nvSpPr>
        <p:spPr>
          <a:xfrm>
            <a:off x="8950362" y="3841196"/>
            <a:ext cx="365760" cy="621254"/>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82E5F7A-1CAC-EE46-A08D-57C991C4843E}"/>
              </a:ext>
            </a:extLst>
          </p:cNvPr>
          <p:cNvSpPr txBox="1"/>
          <p:nvPr/>
        </p:nvSpPr>
        <p:spPr>
          <a:xfrm>
            <a:off x="9414164" y="3874169"/>
            <a:ext cx="919867" cy="584775"/>
          </a:xfrm>
          <a:prstGeom prst="rect">
            <a:avLst/>
          </a:prstGeom>
          <a:noFill/>
        </p:spPr>
        <p:txBody>
          <a:bodyPr wrap="none" rtlCol="0">
            <a:spAutoFit/>
          </a:bodyPr>
          <a:lstStyle/>
          <a:p>
            <a:r>
              <a:rPr lang="en-US" sz="3200" b="1" dirty="0">
                <a:solidFill>
                  <a:srgbClr val="FF0000"/>
                </a:solidFill>
              </a:rPr>
              <a:t>Task</a:t>
            </a:r>
          </a:p>
        </p:txBody>
      </p:sp>
      <p:sp>
        <p:nvSpPr>
          <p:cNvPr id="20" name="TextBox 19">
            <a:extLst>
              <a:ext uri="{FF2B5EF4-FFF2-40B4-BE49-F238E27FC236}">
                <a16:creationId xmlns:a16="http://schemas.microsoft.com/office/drawing/2014/main" id="{D8D92188-E740-DA44-985E-951576B255A8}"/>
              </a:ext>
            </a:extLst>
          </p:cNvPr>
          <p:cNvSpPr txBox="1"/>
          <p:nvPr/>
        </p:nvSpPr>
        <p:spPr>
          <a:xfrm>
            <a:off x="866423" y="4668670"/>
            <a:ext cx="9616863" cy="1077218"/>
          </a:xfrm>
          <a:prstGeom prst="rect">
            <a:avLst/>
          </a:prstGeom>
          <a:noFill/>
        </p:spPr>
        <p:txBody>
          <a:bodyPr wrap="none" rtlCol="0">
            <a:spAutoFit/>
          </a:bodyPr>
          <a:lstStyle/>
          <a:p>
            <a:pPr algn="ctr"/>
            <a:r>
              <a:rPr lang="en-US" sz="3200" dirty="0">
                <a:solidFill>
                  <a:srgbClr val="1168FC"/>
                </a:solidFill>
              </a:rPr>
              <a:t>Jointly</a:t>
            </a:r>
            <a:r>
              <a:rPr lang="en-US" sz="3200" dirty="0"/>
              <a:t> learning a graph W and solving SSL task,</a:t>
            </a:r>
          </a:p>
          <a:p>
            <a:pPr algn="ctr"/>
            <a:r>
              <a:rPr lang="en-US" sz="3200" dirty="0"/>
              <a:t>so that </a:t>
            </a:r>
            <a:r>
              <a:rPr lang="en-US" sz="3200" dirty="0">
                <a:solidFill>
                  <a:srgbClr val="1168FC"/>
                </a:solidFill>
              </a:rPr>
              <a:t>W</a:t>
            </a:r>
            <a:r>
              <a:rPr lang="en-US" sz="3200" dirty="0"/>
              <a:t> </a:t>
            </a:r>
            <a:r>
              <a:rPr lang="en-US" sz="3200" dirty="0">
                <a:solidFill>
                  <a:srgbClr val="1168FC"/>
                </a:solidFill>
              </a:rPr>
              <a:t>captures “right” structure needed by the task</a:t>
            </a:r>
            <a:r>
              <a:rPr lang="en-US" sz="3200" dirty="0"/>
              <a:t>. </a:t>
            </a:r>
          </a:p>
        </p:txBody>
      </p:sp>
    </p:spTree>
    <p:extLst>
      <p:ext uri="{BB962C8B-B14F-4D97-AF65-F5344CB8AC3E}">
        <p14:creationId xmlns:p14="http://schemas.microsoft.com/office/powerpoint/2010/main" val="2568285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E92466-57BE-2647-A765-D38576569D20}"/>
              </a:ext>
            </a:extLst>
          </p:cNvPr>
          <p:cNvPicPr>
            <a:picLocks noChangeAspect="1"/>
          </p:cNvPicPr>
          <p:nvPr/>
        </p:nvPicPr>
        <p:blipFill>
          <a:blip r:embed="rId3"/>
          <a:stretch>
            <a:fillRect/>
          </a:stretch>
        </p:blipFill>
        <p:spPr>
          <a:xfrm>
            <a:off x="3130497" y="1380931"/>
            <a:ext cx="7622652" cy="928399"/>
          </a:xfrm>
          <a:prstGeom prst="rect">
            <a:avLst/>
          </a:prstGeom>
          <a:ln>
            <a:noFill/>
          </a:ln>
          <a:effectLst>
            <a:softEdge rad="0"/>
          </a:effectLst>
        </p:spPr>
      </p:pic>
      <p:pic>
        <p:nvPicPr>
          <p:cNvPr id="20" name="Picture 19">
            <a:extLst>
              <a:ext uri="{FF2B5EF4-FFF2-40B4-BE49-F238E27FC236}">
                <a16:creationId xmlns:a16="http://schemas.microsoft.com/office/drawing/2014/main" id="{7D649E9F-0F8E-2042-84C0-B7D91E5B2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
        <p:nvSpPr>
          <p:cNvPr id="21" name="Title 1">
            <a:extLst>
              <a:ext uri="{FF2B5EF4-FFF2-40B4-BE49-F238E27FC236}">
                <a16:creationId xmlns:a16="http://schemas.microsoft.com/office/drawing/2014/main" id="{F94E094A-C8AC-1243-AE25-27471C94F870}"/>
              </a:ext>
            </a:extLst>
          </p:cNvPr>
          <p:cNvSpPr>
            <a:spLocks noGrp="1"/>
          </p:cNvSpPr>
          <p:nvPr>
            <p:ph type="title"/>
          </p:nvPr>
        </p:nvSpPr>
        <p:spPr>
          <a:xfrm>
            <a:off x="0" y="-76200"/>
            <a:ext cx="12191999" cy="994172"/>
          </a:xfrm>
        </p:spPr>
        <p:txBody>
          <a:bodyPr>
            <a:normAutofit/>
          </a:bodyPr>
          <a:lstStyle/>
          <a:p>
            <a:pPr algn="ctr"/>
            <a:r>
              <a:rPr lang="en-US" sz="5400" b="1" dirty="0">
                <a:solidFill>
                  <a:schemeClr val="accent5">
                    <a:lumMod val="75000"/>
                  </a:schemeClr>
                </a:solidFill>
                <a:latin typeface="Calibri" charset="0"/>
                <a:ea typeface="Calibri" charset="0"/>
                <a:cs typeface="Calibri" charset="0"/>
              </a:rPr>
              <a:t>Link Quality of W with Task</a:t>
            </a:r>
            <a:endParaRPr lang="en-US" sz="5400" b="1" dirty="0"/>
          </a:p>
        </p:txBody>
      </p:sp>
      <p:pic>
        <p:nvPicPr>
          <p:cNvPr id="22" name="Picture 21" descr="latex-image-1.pdf">
            <a:extLst>
              <a:ext uri="{FF2B5EF4-FFF2-40B4-BE49-F238E27FC236}">
                <a16:creationId xmlns:a16="http://schemas.microsoft.com/office/drawing/2014/main" id="{ACCB8417-2398-F74C-965B-B1C91372B001}"/>
              </a:ext>
            </a:extLst>
          </p:cNvPr>
          <p:cNvPicPr>
            <a:picLocks noChangeAspect="1"/>
          </p:cNvPicPr>
          <p:nvPr/>
        </p:nvPicPr>
        <p:blipFill rotWithShape="1">
          <a:blip r:embed="rId5">
            <a:extLst>
              <a:ext uri="{28A0092B-C50C-407E-A947-70E740481C1C}">
                <a14:useLocalDpi xmlns:a14="http://schemas.microsoft.com/office/drawing/2010/main" val="0"/>
              </a:ext>
            </a:extLst>
          </a:blip>
          <a:srcRect r="71164" b="-2537"/>
          <a:stretch/>
        </p:blipFill>
        <p:spPr>
          <a:xfrm>
            <a:off x="2028718" y="1547501"/>
            <a:ext cx="1050380" cy="513466"/>
          </a:xfrm>
          <a:prstGeom prst="rect">
            <a:avLst/>
          </a:prstGeom>
          <a:ln>
            <a:noFill/>
          </a:ln>
        </p:spPr>
      </p:pic>
      <p:sp>
        <p:nvSpPr>
          <p:cNvPr id="23" name="Content Placeholder 2">
            <a:extLst>
              <a:ext uri="{FF2B5EF4-FFF2-40B4-BE49-F238E27FC236}">
                <a16:creationId xmlns:a16="http://schemas.microsoft.com/office/drawing/2014/main" id="{123CFAA0-8A11-D24C-A5A7-96F6C2D7C95C}"/>
              </a:ext>
            </a:extLst>
          </p:cNvPr>
          <p:cNvSpPr>
            <a:spLocks noGrp="1"/>
          </p:cNvSpPr>
          <p:nvPr>
            <p:ph idx="1"/>
          </p:nvPr>
        </p:nvSpPr>
        <p:spPr>
          <a:xfrm>
            <a:off x="643467" y="994173"/>
            <a:ext cx="12027504" cy="5863827"/>
          </a:xfrm>
        </p:spPr>
        <p:txBody>
          <a:bodyPr>
            <a:normAutofit/>
          </a:bodyPr>
          <a:lstStyle/>
          <a:p>
            <a:r>
              <a:rPr lang="en-US" sz="3200" b="1" dirty="0"/>
              <a:t>Define a loss </a:t>
            </a:r>
            <a:r>
              <a:rPr lang="en-US" sz="3200" b="1" dirty="0">
                <a:solidFill>
                  <a:srgbClr val="1168FC"/>
                </a:solidFill>
              </a:rPr>
              <a:t>g</a:t>
            </a:r>
            <a:r>
              <a:rPr lang="en-US" sz="3200" b="1" dirty="0"/>
              <a:t> of </a:t>
            </a:r>
            <a:r>
              <a:rPr lang="en-US" sz="3200" b="1" dirty="0">
                <a:solidFill>
                  <a:srgbClr val="1168FC"/>
                </a:solidFill>
              </a:rPr>
              <a:t>W</a:t>
            </a:r>
            <a:r>
              <a:rPr lang="en-US" sz="3200" b="1" dirty="0"/>
              <a:t> over </a:t>
            </a:r>
            <a:r>
              <a:rPr lang="en-US" sz="3200" b="1" dirty="0">
                <a:solidFill>
                  <a:srgbClr val="1168FC"/>
                </a:solidFill>
              </a:rPr>
              <a:t>F*</a:t>
            </a:r>
            <a:r>
              <a:rPr lang="en-US" sz="3200" b="1" dirty="0"/>
              <a:t> </a:t>
            </a:r>
          </a:p>
          <a:p>
            <a:pPr lvl="1"/>
            <a:endParaRPr lang="en-US" sz="2800" b="1" dirty="0"/>
          </a:p>
          <a:p>
            <a:pPr lvl="1"/>
            <a:endParaRPr lang="en-US" sz="2800" b="1" dirty="0"/>
          </a:p>
          <a:p>
            <a:pPr marL="457200" lvl="1" indent="0">
              <a:buNone/>
            </a:pPr>
            <a:endParaRPr lang="en-US" sz="2800" dirty="0"/>
          </a:p>
          <a:p>
            <a:pPr lvl="1"/>
            <a:r>
              <a:rPr lang="en-US" sz="2800" b="1" dirty="0"/>
              <a:t>F</a:t>
            </a:r>
            <a:r>
              <a:rPr lang="en-US" sz="2800" dirty="0"/>
              <a:t>* is ”better” means W has </a:t>
            </a:r>
            <a:r>
              <a:rPr lang="en-US" sz="2800" dirty="0">
                <a:solidFill>
                  <a:srgbClr val="1168FC"/>
                </a:solidFill>
              </a:rPr>
              <a:t>better quality</a:t>
            </a:r>
          </a:p>
          <a:p>
            <a:pPr lvl="1"/>
            <a:endParaRPr lang="en-US" sz="2800" dirty="0">
              <a:solidFill>
                <a:srgbClr val="1168FC"/>
              </a:solidFill>
            </a:endParaRPr>
          </a:p>
          <a:p>
            <a:r>
              <a:rPr lang="en-US" sz="3200" b="1" dirty="0"/>
              <a:t>Using validation set </a:t>
            </a:r>
          </a:p>
          <a:p>
            <a:pPr lvl="1"/>
            <a:r>
              <a:rPr lang="en-US" sz="2800" dirty="0">
                <a:solidFill>
                  <a:srgbClr val="1168FC"/>
                </a:solidFill>
              </a:rPr>
              <a:t>“better” </a:t>
            </a:r>
            <a:r>
              <a:rPr lang="en-US" sz="2800" dirty="0"/>
              <a:t>means smaller </a:t>
            </a:r>
            <a:r>
              <a:rPr lang="en-US" sz="2800" b="1" dirty="0"/>
              <a:t>”difference” </a:t>
            </a:r>
            <a:r>
              <a:rPr lang="en-US" sz="2800" dirty="0"/>
              <a:t>between </a:t>
            </a:r>
            <a:r>
              <a:rPr lang="en-US" sz="2800" dirty="0">
                <a:solidFill>
                  <a:srgbClr val="1168FC"/>
                </a:solidFill>
              </a:rPr>
              <a:t>F*</a:t>
            </a:r>
            <a:r>
              <a:rPr lang="en-US" sz="2800" dirty="0"/>
              <a:t> and </a:t>
            </a:r>
            <a:r>
              <a:rPr lang="en-US" sz="2800" dirty="0">
                <a:solidFill>
                  <a:srgbClr val="1168FC"/>
                </a:solidFill>
              </a:rPr>
              <a:t>Y</a:t>
            </a:r>
            <a:r>
              <a:rPr lang="en-US" sz="2800" dirty="0"/>
              <a:t> (true label)</a:t>
            </a:r>
          </a:p>
          <a:p>
            <a:pPr marL="457200" lvl="1" indent="0">
              <a:buNone/>
            </a:pPr>
            <a:r>
              <a:rPr lang="en-US" sz="2800" dirty="0"/>
              <a:t>    over validation set. </a:t>
            </a:r>
          </a:p>
        </p:txBody>
      </p:sp>
      <p:pic>
        <p:nvPicPr>
          <p:cNvPr id="24" name="Picture 23" descr="latex-image-1.pdf">
            <a:extLst>
              <a:ext uri="{FF2B5EF4-FFF2-40B4-BE49-F238E27FC236}">
                <a16:creationId xmlns:a16="http://schemas.microsoft.com/office/drawing/2014/main" id="{E9CE4B50-80E1-0840-AA9E-3E920EBB2FBB}"/>
              </a:ext>
            </a:extLst>
          </p:cNvPr>
          <p:cNvPicPr>
            <a:picLocks noChangeAspect="1"/>
          </p:cNvPicPr>
          <p:nvPr/>
        </p:nvPicPr>
        <p:blipFill rotWithShape="1">
          <a:blip r:embed="rId5">
            <a:extLst>
              <a:ext uri="{28A0092B-C50C-407E-A947-70E740481C1C}">
                <a14:useLocalDpi xmlns:a14="http://schemas.microsoft.com/office/drawing/2010/main" val="0"/>
              </a:ext>
            </a:extLst>
          </a:blip>
          <a:srcRect l="16891" t="-1221" b="-1"/>
          <a:stretch/>
        </p:blipFill>
        <p:spPr>
          <a:xfrm>
            <a:off x="2668557" y="2234591"/>
            <a:ext cx="3023118" cy="513466"/>
          </a:xfrm>
          <a:prstGeom prst="rect">
            <a:avLst/>
          </a:prstGeom>
          <a:ln>
            <a:noFill/>
          </a:ln>
        </p:spPr>
      </p:pic>
      <p:cxnSp>
        <p:nvCxnSpPr>
          <p:cNvPr id="8" name="Straight Connector 7">
            <a:extLst>
              <a:ext uri="{FF2B5EF4-FFF2-40B4-BE49-F238E27FC236}">
                <a16:creationId xmlns:a16="http://schemas.microsoft.com/office/drawing/2014/main" id="{852BBE00-A030-C04A-A2C9-F0530643FC2F}"/>
              </a:ext>
            </a:extLst>
          </p:cNvPr>
          <p:cNvCxnSpPr/>
          <p:nvPr/>
        </p:nvCxnSpPr>
        <p:spPr>
          <a:xfrm>
            <a:off x="3130497" y="2748057"/>
            <a:ext cx="2561178" cy="0"/>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25" name="Right Arrow 11">
            <a:extLst>
              <a:ext uri="{FF2B5EF4-FFF2-40B4-BE49-F238E27FC236}">
                <a16:creationId xmlns:a16="http://schemas.microsoft.com/office/drawing/2014/main" id="{F41A720B-ECCC-234A-BEC4-C9DF11D2F189}"/>
              </a:ext>
            </a:extLst>
          </p:cNvPr>
          <p:cNvSpPr>
            <a:spLocks noChangeArrowheads="1"/>
          </p:cNvSpPr>
          <p:nvPr/>
        </p:nvSpPr>
        <p:spPr bwMode="auto">
          <a:xfrm rot="9341801">
            <a:off x="5815844" y="2275238"/>
            <a:ext cx="587931" cy="500561"/>
          </a:xfrm>
          <a:prstGeom prst="rightArrow">
            <a:avLst>
              <a:gd name="adj1" fmla="val 50000"/>
              <a:gd name="adj2" fmla="val 50104"/>
            </a:avLst>
          </a:prstGeom>
          <a:solidFill>
            <a:srgbClr val="B70F0F"/>
          </a:solidFill>
          <a:ln w="9525">
            <a:solidFill>
              <a:srgbClr val="B70F0F"/>
            </a:solidFill>
            <a:round/>
            <a:headEnd/>
            <a:tailEnd/>
          </a:ln>
        </p:spPr>
        <p:txBody>
          <a:bodyPr/>
          <a:lstStyle/>
          <a:p>
            <a:pPr marL="342900" indent="-342900">
              <a:spcBef>
                <a:spcPct val="20000"/>
              </a:spcBef>
              <a:buClr>
                <a:schemeClr val="accent1"/>
              </a:buClr>
              <a:buSzPct val="65000"/>
              <a:buFont typeface="Wingdings" charset="0"/>
              <a:buChar char="n"/>
            </a:pPr>
            <a:endParaRPr lang="en-US">
              <a:solidFill>
                <a:srgbClr val="B70F0F"/>
              </a:solidFill>
            </a:endParaRPr>
          </a:p>
        </p:txBody>
      </p:sp>
      <p:sp>
        <p:nvSpPr>
          <p:cNvPr id="12" name="TextBox 11">
            <a:extLst>
              <a:ext uri="{FF2B5EF4-FFF2-40B4-BE49-F238E27FC236}">
                <a16:creationId xmlns:a16="http://schemas.microsoft.com/office/drawing/2014/main" id="{9B2B5602-1D7F-9347-BAA1-3E204137CBD8}"/>
              </a:ext>
            </a:extLst>
          </p:cNvPr>
          <p:cNvSpPr txBox="1"/>
          <p:nvPr/>
        </p:nvSpPr>
        <p:spPr>
          <a:xfrm>
            <a:off x="6628374" y="2158905"/>
            <a:ext cx="2526654" cy="523220"/>
          </a:xfrm>
          <a:prstGeom prst="rect">
            <a:avLst/>
          </a:prstGeom>
          <a:noFill/>
        </p:spPr>
        <p:txBody>
          <a:bodyPr wrap="none" rtlCol="0">
            <a:spAutoFit/>
          </a:bodyPr>
          <a:lstStyle/>
          <a:p>
            <a:r>
              <a:rPr lang="en-US" sz="2800" b="1" dirty="0"/>
              <a:t>A function of W</a:t>
            </a:r>
          </a:p>
        </p:txBody>
      </p:sp>
      <p:sp>
        <p:nvSpPr>
          <p:cNvPr id="13" name="TextBox 12">
            <a:extLst>
              <a:ext uri="{FF2B5EF4-FFF2-40B4-BE49-F238E27FC236}">
                <a16:creationId xmlns:a16="http://schemas.microsoft.com/office/drawing/2014/main" id="{C01E81DD-0F3D-ED45-908D-EF2C5B14A5BD}"/>
              </a:ext>
            </a:extLst>
          </p:cNvPr>
          <p:cNvSpPr txBox="1"/>
          <p:nvPr/>
        </p:nvSpPr>
        <p:spPr>
          <a:xfrm>
            <a:off x="828931" y="5191213"/>
            <a:ext cx="10719602" cy="1077218"/>
          </a:xfrm>
          <a:prstGeom prst="rect">
            <a:avLst/>
          </a:prstGeom>
          <a:noFill/>
        </p:spPr>
        <p:txBody>
          <a:bodyPr wrap="none" rtlCol="0">
            <a:spAutoFit/>
          </a:bodyPr>
          <a:lstStyle/>
          <a:p>
            <a:pPr algn="ctr"/>
            <a:r>
              <a:rPr lang="en-US" sz="3200" dirty="0"/>
              <a:t>g(F*) over </a:t>
            </a:r>
            <a:r>
              <a:rPr lang="en-US" sz="3200" b="1" dirty="0"/>
              <a:t>validation set </a:t>
            </a:r>
            <a:r>
              <a:rPr lang="en-US" sz="3200" dirty="0"/>
              <a:t>measures the </a:t>
            </a:r>
            <a:r>
              <a:rPr lang="en-US" sz="3200" b="1" dirty="0">
                <a:solidFill>
                  <a:srgbClr val="1168FC"/>
                </a:solidFill>
              </a:rPr>
              <a:t>quality</a:t>
            </a:r>
            <a:r>
              <a:rPr lang="en-US" sz="3200" dirty="0"/>
              <a:t> of </a:t>
            </a:r>
            <a:r>
              <a:rPr lang="en-US" sz="3200" b="1" dirty="0">
                <a:solidFill>
                  <a:srgbClr val="1168FC"/>
                </a:solidFill>
              </a:rPr>
              <a:t>W</a:t>
            </a:r>
            <a:r>
              <a:rPr lang="en-US" sz="3200" dirty="0"/>
              <a:t> of the task </a:t>
            </a:r>
          </a:p>
          <a:p>
            <a:pPr algn="ctr"/>
            <a:r>
              <a:rPr lang="en-US" sz="3200" dirty="0"/>
              <a:t> [</a:t>
            </a:r>
            <a:r>
              <a:rPr lang="en-US" sz="3200" dirty="0">
                <a:solidFill>
                  <a:srgbClr val="1168FC"/>
                </a:solidFill>
              </a:rPr>
              <a:t>the smaller the better]</a:t>
            </a:r>
            <a:endParaRPr lang="en-US" sz="3200" dirty="0"/>
          </a:p>
        </p:txBody>
      </p:sp>
      <p:sp>
        <p:nvSpPr>
          <p:cNvPr id="14" name="Rectangle 13">
            <a:extLst>
              <a:ext uri="{FF2B5EF4-FFF2-40B4-BE49-F238E27FC236}">
                <a16:creationId xmlns:a16="http://schemas.microsoft.com/office/drawing/2014/main" id="{00B48DED-BCC3-5A47-93D5-8034D85BED4A}"/>
              </a:ext>
            </a:extLst>
          </p:cNvPr>
          <p:cNvSpPr/>
          <p:nvPr/>
        </p:nvSpPr>
        <p:spPr>
          <a:xfrm>
            <a:off x="8788375" y="759300"/>
            <a:ext cx="2923685" cy="646331"/>
          </a:xfrm>
          <a:prstGeom prst="rect">
            <a:avLst/>
          </a:prstGeom>
        </p:spPr>
        <p:txBody>
          <a:bodyPr wrap="none">
            <a:spAutoFit/>
          </a:bodyPr>
          <a:lstStyle/>
          <a:p>
            <a:r>
              <a:rPr lang="en-US" sz="3600" b="1" dirty="0">
                <a:solidFill>
                  <a:srgbClr val="92D050"/>
                </a:solidFill>
              </a:rPr>
              <a:t>Task-driven ✅</a:t>
            </a:r>
            <a:endParaRPr lang="en-US" sz="3600" dirty="0"/>
          </a:p>
        </p:txBody>
      </p:sp>
      <p:pic>
        <p:nvPicPr>
          <p:cNvPr id="26" name="Picture 25">
            <a:extLst>
              <a:ext uri="{FF2B5EF4-FFF2-40B4-BE49-F238E27FC236}">
                <a16:creationId xmlns:a16="http://schemas.microsoft.com/office/drawing/2014/main" id="{F7AE7990-2306-824C-9958-768943B3EA5B}"/>
              </a:ext>
            </a:extLst>
          </p:cNvPr>
          <p:cNvPicPr>
            <a:picLocks noChangeAspect="1"/>
          </p:cNvPicPr>
          <p:nvPr/>
        </p:nvPicPr>
        <p:blipFill>
          <a:blip r:embed="rId6"/>
          <a:stretch>
            <a:fillRect/>
          </a:stretch>
        </p:blipFill>
        <p:spPr>
          <a:xfrm>
            <a:off x="4411086" y="3779858"/>
            <a:ext cx="1271876" cy="492339"/>
          </a:xfrm>
          <a:prstGeom prst="rect">
            <a:avLst/>
          </a:prstGeom>
        </p:spPr>
      </p:pic>
    </p:spTree>
    <p:extLst>
      <p:ext uri="{BB962C8B-B14F-4D97-AF65-F5344CB8AC3E}">
        <p14:creationId xmlns:p14="http://schemas.microsoft.com/office/powerpoint/2010/main" val="104605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0A03D2-F6D1-AA4C-A32C-BC21BA88D93C}"/>
              </a:ext>
            </a:extLst>
          </p:cNvPr>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Validation Loss g(F*)</a:t>
            </a:r>
            <a:endParaRPr lang="en-US" sz="5400" b="1" dirty="0">
              <a:latin typeface="+mn-lt"/>
            </a:endParaRPr>
          </a:p>
        </p:txBody>
      </p:sp>
      <p:pic>
        <p:nvPicPr>
          <p:cNvPr id="8" name="Picture 7">
            <a:extLst>
              <a:ext uri="{FF2B5EF4-FFF2-40B4-BE49-F238E27FC236}">
                <a16:creationId xmlns:a16="http://schemas.microsoft.com/office/drawing/2014/main" id="{A2D61318-4CF2-8F4B-818B-FFC7AD082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
        <p:nvSpPr>
          <p:cNvPr id="11" name="Content Placeholder 1">
            <a:extLst>
              <a:ext uri="{FF2B5EF4-FFF2-40B4-BE49-F238E27FC236}">
                <a16:creationId xmlns:a16="http://schemas.microsoft.com/office/drawing/2014/main" id="{9412BD24-BC8C-9B46-B0C3-C2D7F40CBC87}"/>
              </a:ext>
            </a:extLst>
          </p:cNvPr>
          <p:cNvSpPr>
            <a:spLocks noGrp="1"/>
          </p:cNvSpPr>
          <p:nvPr>
            <p:ph idx="1"/>
          </p:nvPr>
        </p:nvSpPr>
        <p:spPr>
          <a:xfrm>
            <a:off x="665402" y="950821"/>
            <a:ext cx="10861196" cy="6110013"/>
          </a:xfrm>
        </p:spPr>
        <p:txBody>
          <a:bodyPr>
            <a:normAutofit/>
          </a:bodyPr>
          <a:lstStyle/>
          <a:p>
            <a:pPr marL="0" indent="0">
              <a:buNone/>
            </a:pPr>
            <a:r>
              <a:rPr lang="en-US" sz="3200" b="1" dirty="0"/>
              <a:t>Many ways to define the validation loss</a:t>
            </a:r>
          </a:p>
          <a:p>
            <a:r>
              <a:rPr lang="en-US" sz="3200" dirty="0"/>
              <a:t>As long as it can measure the different between F* and Y</a:t>
            </a:r>
          </a:p>
          <a:p>
            <a:pPr marL="457200" lvl="1" indent="0">
              <a:buNone/>
            </a:pPr>
            <a:r>
              <a:rPr lang="en-US" sz="2800" dirty="0"/>
              <a:t>          e.g. </a:t>
            </a:r>
          </a:p>
          <a:p>
            <a:r>
              <a:rPr lang="en-US" sz="3200" dirty="0"/>
              <a:t>We choose a </a:t>
            </a:r>
            <a:r>
              <a:rPr lang="en-US" sz="3200" dirty="0">
                <a:solidFill>
                  <a:srgbClr val="1168FC"/>
                </a:solidFill>
              </a:rPr>
              <a:t>pairwise</a:t>
            </a:r>
            <a:r>
              <a:rPr lang="en-US" sz="3200" dirty="0"/>
              <a:t> </a:t>
            </a:r>
            <a:r>
              <a:rPr lang="en-US" sz="3200" dirty="0">
                <a:solidFill>
                  <a:srgbClr val="1168FC"/>
                </a:solidFill>
              </a:rPr>
              <a:t>ranking-based</a:t>
            </a:r>
            <a:r>
              <a:rPr lang="en-US" sz="3200" dirty="0"/>
              <a:t> loss</a:t>
            </a:r>
          </a:p>
          <a:p>
            <a:pPr lvl="1"/>
            <a:r>
              <a:rPr lang="en-US" sz="2800" dirty="0"/>
              <a:t>Validation set is quiet small </a:t>
            </a:r>
          </a:p>
          <a:p>
            <a:pPr lvl="1"/>
            <a:r>
              <a:rPr lang="en-US" sz="2800" dirty="0"/>
              <a:t>Pairwise </a:t>
            </a:r>
            <a:r>
              <a:rPr lang="en-US" sz="2800" b="1" dirty="0"/>
              <a:t>makes full use of </a:t>
            </a:r>
            <a:r>
              <a:rPr lang="en-US" sz="2800" dirty="0"/>
              <a:t>information </a:t>
            </a:r>
            <a:endParaRPr lang="en-US" sz="3200" dirty="0"/>
          </a:p>
        </p:txBody>
      </p:sp>
      <p:pic>
        <p:nvPicPr>
          <p:cNvPr id="12" name="Picture 11">
            <a:extLst>
              <a:ext uri="{FF2B5EF4-FFF2-40B4-BE49-F238E27FC236}">
                <a16:creationId xmlns:a16="http://schemas.microsoft.com/office/drawing/2014/main" id="{4EBE4DE0-32DE-0B4B-91C4-D0E941124F8F}"/>
              </a:ext>
            </a:extLst>
          </p:cNvPr>
          <p:cNvPicPr>
            <a:picLocks noChangeAspect="1"/>
          </p:cNvPicPr>
          <p:nvPr/>
        </p:nvPicPr>
        <p:blipFill>
          <a:blip r:embed="rId4"/>
          <a:stretch>
            <a:fillRect/>
          </a:stretch>
        </p:blipFill>
        <p:spPr>
          <a:xfrm>
            <a:off x="2981649" y="2007752"/>
            <a:ext cx="4445518" cy="528180"/>
          </a:xfrm>
          <a:prstGeom prst="rect">
            <a:avLst/>
          </a:prstGeom>
        </p:spPr>
      </p:pic>
      <p:pic>
        <p:nvPicPr>
          <p:cNvPr id="13" name="Picture 12">
            <a:extLst>
              <a:ext uri="{FF2B5EF4-FFF2-40B4-BE49-F238E27FC236}">
                <a16:creationId xmlns:a16="http://schemas.microsoft.com/office/drawing/2014/main" id="{5D16D53B-DF3B-4846-9B77-90D1327F6045}"/>
              </a:ext>
            </a:extLst>
          </p:cNvPr>
          <p:cNvPicPr>
            <a:picLocks noChangeAspect="1"/>
          </p:cNvPicPr>
          <p:nvPr/>
        </p:nvPicPr>
        <p:blipFill>
          <a:blip r:embed="rId5"/>
          <a:stretch>
            <a:fillRect/>
          </a:stretch>
        </p:blipFill>
        <p:spPr>
          <a:xfrm>
            <a:off x="1754058" y="4230124"/>
            <a:ext cx="8249299" cy="1677055"/>
          </a:xfrm>
          <a:prstGeom prst="rect">
            <a:avLst/>
          </a:prstGeom>
          <a:ln>
            <a:noFill/>
          </a:ln>
        </p:spPr>
      </p:pic>
      <p:sp>
        <p:nvSpPr>
          <p:cNvPr id="14" name="Left Brace 13">
            <a:extLst>
              <a:ext uri="{FF2B5EF4-FFF2-40B4-BE49-F238E27FC236}">
                <a16:creationId xmlns:a16="http://schemas.microsoft.com/office/drawing/2014/main" id="{C926FCFD-E8E4-D042-99C2-0C2A6F9E30B3}"/>
              </a:ext>
            </a:extLst>
          </p:cNvPr>
          <p:cNvSpPr/>
          <p:nvPr/>
        </p:nvSpPr>
        <p:spPr>
          <a:xfrm rot="16200000">
            <a:off x="8381291" y="4051716"/>
            <a:ext cx="401419" cy="243528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endParaRPr>
          </a:p>
        </p:txBody>
      </p:sp>
      <p:sp>
        <p:nvSpPr>
          <p:cNvPr id="16" name="Donut 15">
            <a:extLst>
              <a:ext uri="{FF2B5EF4-FFF2-40B4-BE49-F238E27FC236}">
                <a16:creationId xmlns:a16="http://schemas.microsoft.com/office/drawing/2014/main" id="{E1FE9EB7-E93A-FE41-9F8E-0227DB796ECC}"/>
              </a:ext>
            </a:extLst>
          </p:cNvPr>
          <p:cNvSpPr/>
          <p:nvPr/>
        </p:nvSpPr>
        <p:spPr>
          <a:xfrm>
            <a:off x="7929018" y="4784172"/>
            <a:ext cx="300584" cy="235492"/>
          </a:xfrm>
          <a:prstGeom prst="donut">
            <a:avLst>
              <a:gd name="adj" fmla="val 3140"/>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4C443DD1-663F-4C48-9486-CE5FA4929DD0}"/>
              </a:ext>
            </a:extLst>
          </p:cNvPr>
          <p:cNvSpPr/>
          <p:nvPr/>
        </p:nvSpPr>
        <p:spPr>
          <a:xfrm>
            <a:off x="9167966" y="4748071"/>
            <a:ext cx="300584" cy="235492"/>
          </a:xfrm>
          <a:prstGeom prst="donut">
            <a:avLst>
              <a:gd name="adj" fmla="val 3140"/>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7AD729DB-E6C8-2D4D-A122-EC5842B1D455}"/>
              </a:ext>
            </a:extLst>
          </p:cNvPr>
          <p:cNvSpPr txBox="1"/>
          <p:nvPr/>
        </p:nvSpPr>
        <p:spPr>
          <a:xfrm>
            <a:off x="6289382" y="3706904"/>
            <a:ext cx="2149948" cy="523220"/>
          </a:xfrm>
          <a:prstGeom prst="rect">
            <a:avLst/>
          </a:prstGeom>
          <a:noFill/>
        </p:spPr>
        <p:txBody>
          <a:bodyPr wrap="none" rtlCol="0">
            <a:spAutoFit/>
          </a:bodyPr>
          <a:lstStyle/>
          <a:p>
            <a:r>
              <a:rPr lang="en-US" sz="2800" dirty="0">
                <a:solidFill>
                  <a:srgbClr val="FF0000"/>
                </a:solidFill>
              </a:rPr>
              <a:t>Node inside c</a:t>
            </a:r>
          </a:p>
        </p:txBody>
      </p:sp>
      <p:sp>
        <p:nvSpPr>
          <p:cNvPr id="19" name="TextBox 18">
            <a:extLst>
              <a:ext uri="{FF2B5EF4-FFF2-40B4-BE49-F238E27FC236}">
                <a16:creationId xmlns:a16="http://schemas.microsoft.com/office/drawing/2014/main" id="{A452B553-E86A-B347-82A8-E7558E89AFF9}"/>
              </a:ext>
            </a:extLst>
          </p:cNvPr>
          <p:cNvSpPr txBox="1"/>
          <p:nvPr/>
        </p:nvSpPr>
        <p:spPr>
          <a:xfrm>
            <a:off x="8565673" y="3698740"/>
            <a:ext cx="2377574" cy="523220"/>
          </a:xfrm>
          <a:prstGeom prst="rect">
            <a:avLst/>
          </a:prstGeom>
          <a:noFill/>
        </p:spPr>
        <p:txBody>
          <a:bodyPr wrap="none" rtlCol="0">
            <a:spAutoFit/>
          </a:bodyPr>
          <a:lstStyle/>
          <a:p>
            <a:r>
              <a:rPr lang="en-US" sz="2800" dirty="0">
                <a:solidFill>
                  <a:srgbClr val="FF0000"/>
                </a:solidFill>
              </a:rPr>
              <a:t>Node outside c</a:t>
            </a:r>
          </a:p>
        </p:txBody>
      </p:sp>
      <p:cxnSp>
        <p:nvCxnSpPr>
          <p:cNvPr id="21" name="Straight Arrow Connector 20">
            <a:extLst>
              <a:ext uri="{FF2B5EF4-FFF2-40B4-BE49-F238E27FC236}">
                <a16:creationId xmlns:a16="http://schemas.microsoft.com/office/drawing/2014/main" id="{45593E1F-8A12-6544-89A8-8C53A3E72AE6}"/>
              </a:ext>
            </a:extLst>
          </p:cNvPr>
          <p:cNvCxnSpPr>
            <a:cxnSpLocks/>
            <a:endCxn id="16" idx="1"/>
          </p:cNvCxnSpPr>
          <p:nvPr/>
        </p:nvCxnSpPr>
        <p:spPr>
          <a:xfrm>
            <a:off x="7427167" y="4070641"/>
            <a:ext cx="545871" cy="7480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EA779E-64EA-BB4B-99DF-34A3B8D4A0C9}"/>
              </a:ext>
            </a:extLst>
          </p:cNvPr>
          <p:cNvCxnSpPr>
            <a:cxnSpLocks/>
            <a:endCxn id="17" idx="7"/>
          </p:cNvCxnSpPr>
          <p:nvPr/>
        </p:nvCxnSpPr>
        <p:spPr>
          <a:xfrm flipH="1">
            <a:off x="9424530" y="4070641"/>
            <a:ext cx="375115" cy="7119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D81875-50A3-134E-83F8-0ED0569349D4}"/>
              </a:ext>
            </a:extLst>
          </p:cNvPr>
          <p:cNvSpPr txBox="1"/>
          <p:nvPr/>
        </p:nvSpPr>
        <p:spPr>
          <a:xfrm>
            <a:off x="6599598" y="5458453"/>
            <a:ext cx="4124655" cy="954107"/>
          </a:xfrm>
          <a:prstGeom prst="rect">
            <a:avLst/>
          </a:prstGeom>
          <a:noFill/>
        </p:spPr>
        <p:txBody>
          <a:bodyPr wrap="none" rtlCol="0">
            <a:spAutoFit/>
          </a:bodyPr>
          <a:lstStyle/>
          <a:p>
            <a:pPr algn="ctr"/>
            <a:r>
              <a:rPr lang="en-US" sz="2800" dirty="0" err="1">
                <a:solidFill>
                  <a:srgbClr val="FF0000"/>
                </a:solidFill>
              </a:rPr>
              <a:t>Prob</a:t>
            </a:r>
            <a:r>
              <a:rPr lang="en-US" sz="2800" dirty="0">
                <a:solidFill>
                  <a:srgbClr val="FF0000"/>
                </a:solidFill>
              </a:rPr>
              <a:t> of ranking v above v’,</a:t>
            </a:r>
          </a:p>
          <a:p>
            <a:pPr algn="ctr"/>
            <a:r>
              <a:rPr lang="en-US" sz="2800" dirty="0">
                <a:solidFill>
                  <a:srgbClr val="FF0000"/>
                </a:solidFill>
              </a:rPr>
              <a:t>based on output F</a:t>
            </a:r>
          </a:p>
        </p:txBody>
      </p:sp>
    </p:spTree>
    <p:extLst>
      <p:ext uri="{BB962C8B-B14F-4D97-AF65-F5344CB8AC3E}">
        <p14:creationId xmlns:p14="http://schemas.microsoft.com/office/powerpoint/2010/main" val="10279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p:bldP spid="19"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F8809-14E1-494A-91AD-0E3167999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
        <p:nvSpPr>
          <p:cNvPr id="6" name="Title 1">
            <a:extLst>
              <a:ext uri="{FF2B5EF4-FFF2-40B4-BE49-F238E27FC236}">
                <a16:creationId xmlns:a16="http://schemas.microsoft.com/office/drawing/2014/main" id="{0B866EE6-0A3E-704C-B82A-C0D9E2269ACC}"/>
              </a:ext>
            </a:extLst>
          </p:cNvPr>
          <p:cNvSpPr txBox="1">
            <a:spLocks/>
          </p:cNvSpPr>
          <p:nvPr/>
        </p:nvSpPr>
        <p:spPr>
          <a:xfrm>
            <a:off x="0" y="0"/>
            <a:ext cx="121920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Minimizing g</a:t>
            </a:r>
            <a:endParaRPr lang="en-US" sz="5400" b="1" dirty="0">
              <a:latin typeface="+mn-lt"/>
            </a:endParaRPr>
          </a:p>
        </p:txBody>
      </p:sp>
      <p:sp>
        <p:nvSpPr>
          <p:cNvPr id="7" name="Content Placeholder 1">
            <a:extLst>
              <a:ext uri="{FF2B5EF4-FFF2-40B4-BE49-F238E27FC236}">
                <a16:creationId xmlns:a16="http://schemas.microsoft.com/office/drawing/2014/main" id="{A4DFB892-337B-0045-8C2B-3F7BBF44E11A}"/>
              </a:ext>
            </a:extLst>
          </p:cNvPr>
          <p:cNvSpPr>
            <a:spLocks noGrp="1"/>
          </p:cNvSpPr>
          <p:nvPr>
            <p:ph idx="1"/>
          </p:nvPr>
        </p:nvSpPr>
        <p:spPr>
          <a:xfrm>
            <a:off x="615462" y="894057"/>
            <a:ext cx="11957537" cy="7186253"/>
          </a:xfrm>
        </p:spPr>
        <p:txBody>
          <a:bodyPr>
            <a:normAutofit/>
          </a:bodyPr>
          <a:lstStyle/>
          <a:p>
            <a:r>
              <a:rPr lang="en-US" sz="3200" b="1" dirty="0"/>
              <a:t>Use gradient descent </a:t>
            </a:r>
          </a:p>
          <a:p>
            <a:pPr lvl="1"/>
            <a:r>
              <a:rPr lang="en-US" sz="2800" dirty="0"/>
              <a:t>F* has </a:t>
            </a:r>
            <a:r>
              <a:rPr lang="en-US" sz="2800" dirty="0">
                <a:solidFill>
                  <a:srgbClr val="1168FC"/>
                </a:solidFill>
              </a:rPr>
              <a:t>closed form</a:t>
            </a:r>
            <a:r>
              <a:rPr lang="en-US" sz="2800" dirty="0"/>
              <a:t>, can get gradient </a:t>
            </a:r>
            <a:r>
              <a:rPr lang="en-US" sz="2800" dirty="0" err="1"/>
              <a:t>w.r.t</a:t>
            </a:r>
            <a:r>
              <a:rPr lang="en-US" sz="2800" dirty="0"/>
              <a:t>. W</a:t>
            </a:r>
          </a:p>
          <a:p>
            <a:pPr lvl="1"/>
            <a:r>
              <a:rPr lang="en-US" sz="2800" dirty="0"/>
              <a:t>Deriving gradient is omitted, please see our paper</a:t>
            </a:r>
          </a:p>
          <a:p>
            <a:pPr lvl="1"/>
            <a:r>
              <a:rPr lang="en-US" sz="2800" dirty="0"/>
              <a:t>Make full use of sparsity </a:t>
            </a:r>
            <a:endParaRPr lang="en-US" sz="3200" b="1" dirty="0"/>
          </a:p>
          <a:p>
            <a:r>
              <a:rPr lang="en-US" sz="3200" b="1" dirty="0"/>
              <a:t>Complexity</a:t>
            </a:r>
          </a:p>
          <a:p>
            <a:pPr lvl="1"/>
            <a:r>
              <a:rPr lang="en-US" sz="3200" dirty="0">
                <a:solidFill>
                  <a:srgbClr val="008000"/>
                </a:solidFill>
              </a:rPr>
              <a:t>Computational complexity	</a:t>
            </a:r>
          </a:p>
          <a:p>
            <a:pPr lvl="1"/>
            <a:endParaRPr lang="en-US" sz="2800" dirty="0">
              <a:solidFill>
                <a:srgbClr val="008000"/>
              </a:solidFill>
            </a:endParaRPr>
          </a:p>
          <a:p>
            <a:pPr lvl="1"/>
            <a:endParaRPr lang="en-US" sz="2800" dirty="0">
              <a:solidFill>
                <a:srgbClr val="008000"/>
              </a:solidFill>
            </a:endParaRPr>
          </a:p>
          <a:p>
            <a:pPr marL="457200" lvl="1" indent="0">
              <a:buNone/>
            </a:pPr>
            <a:r>
              <a:rPr lang="en-US" sz="2800" dirty="0"/>
              <a:t>  		</a:t>
            </a:r>
            <a:r>
              <a:rPr lang="en-US" sz="3200" dirty="0"/>
              <a:t> </a:t>
            </a:r>
            <a:r>
              <a:rPr lang="en-US" sz="3200" b="1" dirty="0"/>
              <a:t>k</a:t>
            </a:r>
            <a:r>
              <a:rPr lang="en-US" sz="3200" dirty="0"/>
              <a:t>: #NNs, </a:t>
            </a:r>
            <a:r>
              <a:rPr lang="en-US" sz="3200" b="1" dirty="0"/>
              <a:t>c</a:t>
            </a:r>
            <a:r>
              <a:rPr lang="en-US" sz="3200" dirty="0"/>
              <a:t>: #classes,  </a:t>
            </a:r>
            <a:r>
              <a:rPr lang="en-US" sz="3200" b="1" dirty="0"/>
              <a:t>t</a:t>
            </a:r>
            <a:r>
              <a:rPr lang="en-US" sz="3200" dirty="0"/>
              <a:t>: # power method iterations</a:t>
            </a:r>
          </a:p>
          <a:p>
            <a:pPr lvl="1"/>
            <a:r>
              <a:rPr lang="en-US" sz="3200" dirty="0">
                <a:solidFill>
                  <a:srgbClr val="008000"/>
                </a:solidFill>
              </a:rPr>
              <a:t>linear </a:t>
            </a:r>
            <a:r>
              <a:rPr lang="en-US" sz="3200" dirty="0"/>
              <a:t>in dimensionality, </a:t>
            </a:r>
            <a:br>
              <a:rPr lang="en-US" sz="3200" dirty="0"/>
            </a:br>
            <a:r>
              <a:rPr lang="en-US" sz="3200" dirty="0">
                <a:solidFill>
                  <a:srgbClr val="008000"/>
                </a:solidFill>
              </a:rPr>
              <a:t>log-linear </a:t>
            </a:r>
            <a:r>
              <a:rPr lang="en-US" sz="3200" dirty="0"/>
              <a:t>in sample size </a:t>
            </a:r>
          </a:p>
          <a:p>
            <a:pPr marL="457200" lvl="1" indent="0">
              <a:buNone/>
            </a:pPr>
            <a:r>
              <a:rPr lang="en-US" sz="2800" dirty="0">
                <a:solidFill>
                  <a:srgbClr val="008000"/>
                </a:solidFill>
              </a:rPr>
              <a:t>	 </a:t>
            </a:r>
          </a:p>
          <a:p>
            <a:endParaRPr lang="en-US" sz="3200" b="1" dirty="0"/>
          </a:p>
          <a:p>
            <a:endParaRPr lang="en-US" sz="3200" dirty="0"/>
          </a:p>
        </p:txBody>
      </p:sp>
      <p:pic>
        <p:nvPicPr>
          <p:cNvPr id="8" name="Picture 7">
            <a:extLst>
              <a:ext uri="{FF2B5EF4-FFF2-40B4-BE49-F238E27FC236}">
                <a16:creationId xmlns:a16="http://schemas.microsoft.com/office/drawing/2014/main" id="{85468789-E933-FA4D-913B-9A691F12752F}"/>
              </a:ext>
            </a:extLst>
          </p:cNvPr>
          <p:cNvPicPr>
            <a:picLocks noChangeAspect="1"/>
          </p:cNvPicPr>
          <p:nvPr/>
        </p:nvPicPr>
        <p:blipFill>
          <a:blip r:embed="rId4"/>
          <a:stretch>
            <a:fillRect/>
          </a:stretch>
        </p:blipFill>
        <p:spPr>
          <a:xfrm>
            <a:off x="1474755" y="3953869"/>
            <a:ext cx="3619760" cy="477331"/>
          </a:xfrm>
          <a:prstGeom prst="rect">
            <a:avLst/>
          </a:prstGeom>
          <a:ln>
            <a:solidFill>
              <a:schemeClr val="accent6"/>
            </a:solidFill>
          </a:ln>
        </p:spPr>
      </p:pic>
      <p:sp>
        <p:nvSpPr>
          <p:cNvPr id="9" name="Content Placeholder 2">
            <a:extLst>
              <a:ext uri="{FF2B5EF4-FFF2-40B4-BE49-F238E27FC236}">
                <a16:creationId xmlns:a16="http://schemas.microsoft.com/office/drawing/2014/main" id="{5FF222B6-D62B-6748-81B2-C9BAC61D2EEC}"/>
              </a:ext>
            </a:extLst>
          </p:cNvPr>
          <p:cNvSpPr txBox="1">
            <a:spLocks/>
          </p:cNvSpPr>
          <p:nvPr/>
        </p:nvSpPr>
        <p:spPr>
          <a:xfrm>
            <a:off x="5953808" y="3249265"/>
            <a:ext cx="6156325" cy="2514599"/>
          </a:xfrm>
          <a:prstGeom prst="rect">
            <a:avLst/>
          </a:prstGeom>
        </p:spPr>
        <p:txBody>
          <a:bodyPr vert="horz"/>
          <a:lstStyle>
            <a:lvl1pPr marL="444500" indent="-444500" algn="l" defTabSz="584200" rtl="0" eaLnBrk="0" fontAlgn="base" hangingPunct="0">
              <a:spcBef>
                <a:spcPts val="600"/>
              </a:spcBef>
              <a:spcAft>
                <a:spcPct val="0"/>
              </a:spcAft>
              <a:buSzPct val="75000"/>
              <a:buChar char="•"/>
              <a:defRPr sz="3600" b="0" i="0">
                <a:solidFill>
                  <a:srgbClr val="000000"/>
                </a:solidFill>
                <a:latin typeface="Gill Sans"/>
                <a:ea typeface="+mn-ea"/>
                <a:cs typeface="Gill Sans"/>
                <a:sym typeface="Helvetica Light" charset="0"/>
              </a:defRPr>
            </a:lvl1pPr>
            <a:lvl2pPr marL="889000" indent="-444500" algn="l" defTabSz="584200" rtl="0" eaLnBrk="0" fontAlgn="base" hangingPunct="0">
              <a:spcBef>
                <a:spcPts val="600"/>
              </a:spcBef>
              <a:spcAft>
                <a:spcPct val="0"/>
              </a:spcAft>
              <a:buSzPct val="75000"/>
              <a:buChar char="•"/>
              <a:defRPr sz="3600" b="0" i="0">
                <a:solidFill>
                  <a:srgbClr val="000000"/>
                </a:solidFill>
                <a:latin typeface="Gill Sans"/>
                <a:ea typeface="Helvetica Light" charset="0"/>
                <a:cs typeface="Gill Sans"/>
                <a:sym typeface="Helvetica Light" charset="0"/>
              </a:defRPr>
            </a:lvl2pPr>
            <a:lvl3pPr marL="1333500" indent="-444500" algn="l" defTabSz="584200" rtl="0" eaLnBrk="0" fontAlgn="base" hangingPunct="0">
              <a:spcBef>
                <a:spcPts val="600"/>
              </a:spcBef>
              <a:spcAft>
                <a:spcPct val="0"/>
              </a:spcAft>
              <a:buSzPct val="75000"/>
              <a:buChar char="•"/>
              <a:defRPr sz="3600" b="0" i="0">
                <a:solidFill>
                  <a:srgbClr val="000000"/>
                </a:solidFill>
                <a:latin typeface="Gill Sans"/>
                <a:ea typeface="Helvetica Light" charset="0"/>
                <a:cs typeface="Gill Sans"/>
                <a:sym typeface="Helvetica Light" charset="0"/>
              </a:defRPr>
            </a:lvl3pPr>
            <a:lvl4pPr marL="1778000" indent="-444500" algn="l" defTabSz="584200" rtl="0" eaLnBrk="0" fontAlgn="base" hangingPunct="0">
              <a:spcBef>
                <a:spcPts val="600"/>
              </a:spcBef>
              <a:spcAft>
                <a:spcPct val="0"/>
              </a:spcAft>
              <a:buSzPct val="75000"/>
              <a:buChar char="•"/>
              <a:defRPr sz="3600" b="0" i="0">
                <a:solidFill>
                  <a:srgbClr val="000000"/>
                </a:solidFill>
                <a:latin typeface="Gill Sans"/>
                <a:ea typeface="Helvetica Light" charset="0"/>
                <a:cs typeface="Gill Sans"/>
                <a:sym typeface="Helvetica Light" charset="0"/>
              </a:defRPr>
            </a:lvl4pPr>
            <a:lvl5pPr marL="2222500" indent="-444500" algn="l" defTabSz="584200" rtl="0" eaLnBrk="0" fontAlgn="base" hangingPunct="0">
              <a:spcBef>
                <a:spcPts val="600"/>
              </a:spcBef>
              <a:spcAft>
                <a:spcPct val="0"/>
              </a:spcAft>
              <a:buSzPct val="75000"/>
              <a:buChar char="•"/>
              <a:defRPr sz="3600" b="0" i="0">
                <a:solidFill>
                  <a:srgbClr val="000000"/>
                </a:solidFill>
                <a:latin typeface="Gill Sans"/>
                <a:ea typeface="Helvetica Light" charset="0"/>
                <a:cs typeface="Gill Sans"/>
                <a:sym typeface="Helvetica Light" charset="0"/>
              </a:defRPr>
            </a:lvl5pPr>
            <a:lvl6pPr marL="2679700" indent="-444500" algn="l" defTabSz="584200" rtl="0" fontAlgn="base" hangingPunct="0">
              <a:spcBef>
                <a:spcPts val="4200"/>
              </a:spcBef>
              <a:spcAft>
                <a:spcPct val="0"/>
              </a:spcAft>
              <a:buSzPct val="75000"/>
              <a:buChar char="•"/>
              <a:defRPr sz="3600">
                <a:solidFill>
                  <a:srgbClr val="000000"/>
                </a:solidFill>
                <a:latin typeface="+mn-lt"/>
                <a:ea typeface="Helvetica Light" charset="0"/>
                <a:cs typeface="+mn-cs"/>
                <a:sym typeface="Helvetica Light" charset="0"/>
              </a:defRPr>
            </a:lvl6pPr>
            <a:lvl7pPr marL="3136900" indent="-444500" algn="l" defTabSz="584200" rtl="0" fontAlgn="base" hangingPunct="0">
              <a:spcBef>
                <a:spcPts val="4200"/>
              </a:spcBef>
              <a:spcAft>
                <a:spcPct val="0"/>
              </a:spcAft>
              <a:buSzPct val="75000"/>
              <a:buChar char="•"/>
              <a:defRPr sz="3600">
                <a:solidFill>
                  <a:srgbClr val="000000"/>
                </a:solidFill>
                <a:latin typeface="+mn-lt"/>
                <a:ea typeface="Helvetica Light" charset="0"/>
                <a:cs typeface="+mn-cs"/>
                <a:sym typeface="Helvetica Light" charset="0"/>
              </a:defRPr>
            </a:lvl7pPr>
            <a:lvl8pPr marL="3594100" indent="-444500" algn="l" defTabSz="584200" rtl="0" fontAlgn="base" hangingPunct="0">
              <a:spcBef>
                <a:spcPts val="4200"/>
              </a:spcBef>
              <a:spcAft>
                <a:spcPct val="0"/>
              </a:spcAft>
              <a:buSzPct val="75000"/>
              <a:buChar char="•"/>
              <a:defRPr sz="3600">
                <a:solidFill>
                  <a:srgbClr val="000000"/>
                </a:solidFill>
                <a:latin typeface="+mn-lt"/>
                <a:ea typeface="Helvetica Light" charset="0"/>
                <a:cs typeface="+mn-cs"/>
                <a:sym typeface="Helvetica Light" charset="0"/>
              </a:defRPr>
            </a:lvl8pPr>
            <a:lvl9pPr marL="4051300" indent="-444500" algn="l" defTabSz="584200" rtl="0" fontAlgn="base" hangingPunct="0">
              <a:spcBef>
                <a:spcPts val="4200"/>
              </a:spcBef>
              <a:spcAft>
                <a:spcPct val="0"/>
              </a:spcAft>
              <a:buSzPct val="75000"/>
              <a:buChar char="•"/>
              <a:defRPr sz="3600">
                <a:solidFill>
                  <a:srgbClr val="000000"/>
                </a:solidFill>
                <a:latin typeface="+mn-lt"/>
                <a:ea typeface="Helvetica Light" charset="0"/>
                <a:cs typeface="+mn-cs"/>
                <a:sym typeface="Helvetica Light" charset="0"/>
              </a:defRPr>
            </a:lvl9pPr>
          </a:lstStyle>
          <a:p>
            <a:r>
              <a:rPr lang="en-US" sz="3200" dirty="0">
                <a:solidFill>
                  <a:srgbClr val="3366FF"/>
                </a:solidFill>
                <a:latin typeface="+mn-lt"/>
              </a:rPr>
              <a:t>Memory complexity</a:t>
            </a:r>
          </a:p>
        </p:txBody>
      </p:sp>
      <p:pic>
        <p:nvPicPr>
          <p:cNvPr id="10" name="Picture 9">
            <a:extLst>
              <a:ext uri="{FF2B5EF4-FFF2-40B4-BE49-F238E27FC236}">
                <a16:creationId xmlns:a16="http://schemas.microsoft.com/office/drawing/2014/main" id="{14F768CD-5310-BA4D-A7AD-1218CFB9352D}"/>
              </a:ext>
            </a:extLst>
          </p:cNvPr>
          <p:cNvPicPr>
            <a:picLocks noChangeAspect="1"/>
          </p:cNvPicPr>
          <p:nvPr/>
        </p:nvPicPr>
        <p:blipFill>
          <a:blip r:embed="rId5"/>
          <a:stretch>
            <a:fillRect/>
          </a:stretch>
        </p:blipFill>
        <p:spPr>
          <a:xfrm>
            <a:off x="7279951" y="3935998"/>
            <a:ext cx="1285550" cy="531952"/>
          </a:xfrm>
          <a:prstGeom prst="rect">
            <a:avLst/>
          </a:prstGeom>
          <a:ln>
            <a:solidFill>
              <a:srgbClr val="3366FF"/>
            </a:solidFill>
          </a:ln>
        </p:spPr>
      </p:pic>
      <p:sp>
        <p:nvSpPr>
          <p:cNvPr id="11" name="Content Placeholder 2">
            <a:extLst>
              <a:ext uri="{FF2B5EF4-FFF2-40B4-BE49-F238E27FC236}">
                <a16:creationId xmlns:a16="http://schemas.microsoft.com/office/drawing/2014/main" id="{89377DED-5BEA-1340-8B47-548A1453E217}"/>
              </a:ext>
            </a:extLst>
          </p:cNvPr>
          <p:cNvSpPr txBox="1">
            <a:spLocks/>
          </p:cNvSpPr>
          <p:nvPr/>
        </p:nvSpPr>
        <p:spPr>
          <a:xfrm>
            <a:off x="5972469" y="5160996"/>
            <a:ext cx="5007429" cy="1181099"/>
          </a:xfrm>
          <a:prstGeom prst="rect">
            <a:avLst/>
          </a:prstGeom>
        </p:spPr>
        <p:txBody>
          <a:bodyPr vert="horz"/>
          <a:lstStyle>
            <a:lvl1pPr marL="444500" indent="-444500" algn="l" defTabSz="584200" rtl="0" eaLnBrk="0" fontAlgn="base" hangingPunct="0">
              <a:spcBef>
                <a:spcPts val="600"/>
              </a:spcBef>
              <a:spcAft>
                <a:spcPct val="0"/>
              </a:spcAft>
              <a:buSzPct val="75000"/>
              <a:buChar char="•"/>
              <a:defRPr sz="3600" b="0" i="0">
                <a:solidFill>
                  <a:srgbClr val="000000"/>
                </a:solidFill>
                <a:latin typeface="Gill Sans"/>
                <a:ea typeface="+mn-ea"/>
                <a:cs typeface="Gill Sans"/>
                <a:sym typeface="Helvetica Light" charset="0"/>
              </a:defRPr>
            </a:lvl1pPr>
            <a:lvl2pPr marL="889000" indent="-444500" algn="l" defTabSz="584200" rtl="0" eaLnBrk="0" fontAlgn="base" hangingPunct="0">
              <a:spcBef>
                <a:spcPts val="600"/>
              </a:spcBef>
              <a:spcAft>
                <a:spcPct val="0"/>
              </a:spcAft>
              <a:buSzPct val="75000"/>
              <a:buChar char="•"/>
              <a:defRPr sz="3600" b="0" i="0">
                <a:solidFill>
                  <a:srgbClr val="000000"/>
                </a:solidFill>
                <a:latin typeface="Gill Sans"/>
                <a:ea typeface="Helvetica Light" charset="0"/>
                <a:cs typeface="Gill Sans"/>
                <a:sym typeface="Helvetica Light" charset="0"/>
              </a:defRPr>
            </a:lvl2pPr>
            <a:lvl3pPr marL="1333500" indent="-444500" algn="l" defTabSz="584200" rtl="0" eaLnBrk="0" fontAlgn="base" hangingPunct="0">
              <a:spcBef>
                <a:spcPts val="600"/>
              </a:spcBef>
              <a:spcAft>
                <a:spcPct val="0"/>
              </a:spcAft>
              <a:buSzPct val="75000"/>
              <a:buChar char="•"/>
              <a:defRPr sz="3600" b="0" i="0">
                <a:solidFill>
                  <a:srgbClr val="000000"/>
                </a:solidFill>
                <a:latin typeface="Gill Sans"/>
                <a:ea typeface="Helvetica Light" charset="0"/>
                <a:cs typeface="Gill Sans"/>
                <a:sym typeface="Helvetica Light" charset="0"/>
              </a:defRPr>
            </a:lvl3pPr>
            <a:lvl4pPr marL="1778000" indent="-444500" algn="l" defTabSz="584200" rtl="0" eaLnBrk="0" fontAlgn="base" hangingPunct="0">
              <a:spcBef>
                <a:spcPts val="600"/>
              </a:spcBef>
              <a:spcAft>
                <a:spcPct val="0"/>
              </a:spcAft>
              <a:buSzPct val="75000"/>
              <a:buChar char="•"/>
              <a:defRPr sz="3600" b="0" i="0">
                <a:solidFill>
                  <a:srgbClr val="000000"/>
                </a:solidFill>
                <a:latin typeface="Gill Sans"/>
                <a:ea typeface="Helvetica Light" charset="0"/>
                <a:cs typeface="Gill Sans"/>
                <a:sym typeface="Helvetica Light" charset="0"/>
              </a:defRPr>
            </a:lvl4pPr>
            <a:lvl5pPr marL="2222500" indent="-444500" algn="l" defTabSz="584200" rtl="0" eaLnBrk="0" fontAlgn="base" hangingPunct="0">
              <a:spcBef>
                <a:spcPts val="600"/>
              </a:spcBef>
              <a:spcAft>
                <a:spcPct val="0"/>
              </a:spcAft>
              <a:buSzPct val="75000"/>
              <a:buChar char="•"/>
              <a:defRPr sz="3600" b="0" i="0">
                <a:solidFill>
                  <a:srgbClr val="000000"/>
                </a:solidFill>
                <a:latin typeface="Gill Sans"/>
                <a:ea typeface="Helvetica Light" charset="0"/>
                <a:cs typeface="Gill Sans"/>
                <a:sym typeface="Helvetica Light" charset="0"/>
              </a:defRPr>
            </a:lvl5pPr>
            <a:lvl6pPr marL="2679700" indent="-444500" algn="l" defTabSz="584200" rtl="0" fontAlgn="base" hangingPunct="0">
              <a:spcBef>
                <a:spcPts val="4200"/>
              </a:spcBef>
              <a:spcAft>
                <a:spcPct val="0"/>
              </a:spcAft>
              <a:buSzPct val="75000"/>
              <a:buChar char="•"/>
              <a:defRPr sz="3600">
                <a:solidFill>
                  <a:srgbClr val="000000"/>
                </a:solidFill>
                <a:latin typeface="+mn-lt"/>
                <a:ea typeface="Helvetica Light" charset="0"/>
                <a:cs typeface="+mn-cs"/>
                <a:sym typeface="Helvetica Light" charset="0"/>
              </a:defRPr>
            </a:lvl6pPr>
            <a:lvl7pPr marL="3136900" indent="-444500" algn="l" defTabSz="584200" rtl="0" fontAlgn="base" hangingPunct="0">
              <a:spcBef>
                <a:spcPts val="4200"/>
              </a:spcBef>
              <a:spcAft>
                <a:spcPct val="0"/>
              </a:spcAft>
              <a:buSzPct val="75000"/>
              <a:buChar char="•"/>
              <a:defRPr sz="3600">
                <a:solidFill>
                  <a:srgbClr val="000000"/>
                </a:solidFill>
                <a:latin typeface="+mn-lt"/>
                <a:ea typeface="Helvetica Light" charset="0"/>
                <a:cs typeface="+mn-cs"/>
                <a:sym typeface="Helvetica Light" charset="0"/>
              </a:defRPr>
            </a:lvl7pPr>
            <a:lvl8pPr marL="3594100" indent="-444500" algn="l" defTabSz="584200" rtl="0" fontAlgn="base" hangingPunct="0">
              <a:spcBef>
                <a:spcPts val="4200"/>
              </a:spcBef>
              <a:spcAft>
                <a:spcPct val="0"/>
              </a:spcAft>
              <a:buSzPct val="75000"/>
              <a:buChar char="•"/>
              <a:defRPr sz="3600">
                <a:solidFill>
                  <a:srgbClr val="000000"/>
                </a:solidFill>
                <a:latin typeface="+mn-lt"/>
                <a:ea typeface="Helvetica Light" charset="0"/>
                <a:cs typeface="+mn-cs"/>
                <a:sym typeface="Helvetica Light" charset="0"/>
              </a:defRPr>
            </a:lvl8pPr>
            <a:lvl9pPr marL="4051300" indent="-444500" algn="l" defTabSz="584200" rtl="0" fontAlgn="base" hangingPunct="0">
              <a:spcBef>
                <a:spcPts val="4200"/>
              </a:spcBef>
              <a:spcAft>
                <a:spcPct val="0"/>
              </a:spcAft>
              <a:buSzPct val="75000"/>
              <a:buChar char="•"/>
              <a:defRPr sz="3600">
                <a:solidFill>
                  <a:srgbClr val="000000"/>
                </a:solidFill>
                <a:latin typeface="+mn-lt"/>
                <a:ea typeface="Helvetica Light" charset="0"/>
                <a:cs typeface="+mn-cs"/>
                <a:sym typeface="Helvetica Light" charset="0"/>
              </a:defRPr>
            </a:lvl9pPr>
          </a:lstStyle>
          <a:p>
            <a:r>
              <a:rPr lang="en-US" sz="3200" dirty="0">
                <a:solidFill>
                  <a:srgbClr val="3366FF"/>
                </a:solidFill>
                <a:latin typeface="+mn-lt"/>
              </a:rPr>
              <a:t>linear </a:t>
            </a:r>
            <a:r>
              <a:rPr lang="en-US" sz="3200" dirty="0">
                <a:latin typeface="+mn-lt"/>
              </a:rPr>
              <a:t>in </a:t>
            </a:r>
            <a:r>
              <a:rPr lang="en-US" sz="3200" dirty="0">
                <a:solidFill>
                  <a:srgbClr val="3366FF"/>
                </a:solidFill>
                <a:latin typeface="+mn-lt"/>
              </a:rPr>
              <a:t>both</a:t>
            </a:r>
            <a:r>
              <a:rPr lang="en-US" sz="3200" dirty="0">
                <a:latin typeface="+mn-lt"/>
              </a:rPr>
              <a:t> dimensionality &amp; size </a:t>
            </a:r>
          </a:p>
          <a:p>
            <a:pPr lvl="1"/>
            <a:endParaRPr lang="en-US" sz="3200" dirty="0">
              <a:latin typeface="+mn-lt"/>
            </a:endParaRPr>
          </a:p>
        </p:txBody>
      </p:sp>
      <p:sp>
        <p:nvSpPr>
          <p:cNvPr id="12" name="Rectangle 11">
            <a:extLst>
              <a:ext uri="{FF2B5EF4-FFF2-40B4-BE49-F238E27FC236}">
                <a16:creationId xmlns:a16="http://schemas.microsoft.com/office/drawing/2014/main" id="{5679A4EC-1716-CA42-BEEE-400B2B8316F3}"/>
              </a:ext>
            </a:extLst>
          </p:cNvPr>
          <p:cNvSpPr/>
          <p:nvPr/>
        </p:nvSpPr>
        <p:spPr>
          <a:xfrm>
            <a:off x="8788375" y="759300"/>
            <a:ext cx="2323585" cy="646331"/>
          </a:xfrm>
          <a:prstGeom prst="rect">
            <a:avLst/>
          </a:prstGeom>
        </p:spPr>
        <p:txBody>
          <a:bodyPr wrap="none">
            <a:spAutoFit/>
          </a:bodyPr>
          <a:lstStyle/>
          <a:p>
            <a:r>
              <a:rPr lang="en-US" sz="3600" b="1" dirty="0">
                <a:solidFill>
                  <a:srgbClr val="92D050"/>
                </a:solidFill>
              </a:rPr>
              <a:t>Scalable ✅</a:t>
            </a:r>
            <a:endParaRPr lang="en-US" sz="3600" dirty="0"/>
          </a:p>
        </p:txBody>
      </p:sp>
    </p:spTree>
    <p:extLst>
      <p:ext uri="{BB962C8B-B14F-4D97-AF65-F5344CB8AC3E}">
        <p14:creationId xmlns:p14="http://schemas.microsoft.com/office/powerpoint/2010/main" val="184939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Summarize So Far</a:t>
            </a:r>
            <a:endParaRPr lang="en-US" sz="5400" b="1" dirty="0">
              <a:latin typeface="+mn-lt"/>
            </a:endParaRPr>
          </a:p>
        </p:txBody>
      </p:sp>
      <p:pic>
        <p:nvPicPr>
          <p:cNvPr id="7" name="Picture 6">
            <a:extLst>
              <a:ext uri="{FF2B5EF4-FFF2-40B4-BE49-F238E27FC236}">
                <a16:creationId xmlns:a16="http://schemas.microsoft.com/office/drawing/2014/main" id="{CE1ABCE5-3BE0-0B45-B98B-BC02A7EBF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pic>
        <p:nvPicPr>
          <p:cNvPr id="8" name="Picture 7">
            <a:extLst>
              <a:ext uri="{FF2B5EF4-FFF2-40B4-BE49-F238E27FC236}">
                <a16:creationId xmlns:a16="http://schemas.microsoft.com/office/drawing/2014/main" id="{EE9408A9-BCE8-B64C-9578-251FD9BFB556}"/>
              </a:ext>
            </a:extLst>
          </p:cNvPr>
          <p:cNvPicPr>
            <a:picLocks noChangeAspect="1"/>
          </p:cNvPicPr>
          <p:nvPr/>
        </p:nvPicPr>
        <p:blipFill>
          <a:blip r:embed="rId4"/>
          <a:stretch>
            <a:fillRect/>
          </a:stretch>
        </p:blipFill>
        <p:spPr>
          <a:xfrm>
            <a:off x="280436" y="994172"/>
            <a:ext cx="11144250" cy="685800"/>
          </a:xfrm>
          <a:prstGeom prst="rect">
            <a:avLst/>
          </a:prstGeom>
        </p:spPr>
      </p:pic>
      <p:pic>
        <p:nvPicPr>
          <p:cNvPr id="9" name="Picture 8">
            <a:extLst>
              <a:ext uri="{FF2B5EF4-FFF2-40B4-BE49-F238E27FC236}">
                <a16:creationId xmlns:a16="http://schemas.microsoft.com/office/drawing/2014/main" id="{64CE3FD5-B607-6743-A908-15B416945F17}"/>
              </a:ext>
            </a:extLst>
          </p:cNvPr>
          <p:cNvPicPr>
            <a:picLocks noChangeAspect="1"/>
          </p:cNvPicPr>
          <p:nvPr/>
        </p:nvPicPr>
        <p:blipFill>
          <a:blip r:embed="rId5"/>
          <a:stretch>
            <a:fillRect/>
          </a:stretch>
        </p:blipFill>
        <p:spPr>
          <a:xfrm>
            <a:off x="280435" y="1832372"/>
            <a:ext cx="11437257" cy="1219200"/>
          </a:xfrm>
          <a:prstGeom prst="rect">
            <a:avLst/>
          </a:prstGeom>
        </p:spPr>
      </p:pic>
      <p:grpSp>
        <p:nvGrpSpPr>
          <p:cNvPr id="10" name="Group 9">
            <a:extLst>
              <a:ext uri="{FF2B5EF4-FFF2-40B4-BE49-F238E27FC236}">
                <a16:creationId xmlns:a16="http://schemas.microsoft.com/office/drawing/2014/main" id="{385431D5-630C-8C46-B57B-AB5E62F198E8}"/>
              </a:ext>
            </a:extLst>
          </p:cNvPr>
          <p:cNvGrpSpPr/>
          <p:nvPr/>
        </p:nvGrpSpPr>
        <p:grpSpPr>
          <a:xfrm>
            <a:off x="299097" y="3312002"/>
            <a:ext cx="11887200" cy="882570"/>
            <a:chOff x="635001" y="4876800"/>
            <a:chExt cx="11887200" cy="882570"/>
          </a:xfrm>
        </p:grpSpPr>
        <p:pic>
          <p:nvPicPr>
            <p:cNvPr id="11" name="Picture 10">
              <a:extLst>
                <a:ext uri="{FF2B5EF4-FFF2-40B4-BE49-F238E27FC236}">
                  <a16:creationId xmlns:a16="http://schemas.microsoft.com/office/drawing/2014/main" id="{D59AD1AF-BA75-E641-AC6E-D9ABF2C29556}"/>
                </a:ext>
              </a:extLst>
            </p:cNvPr>
            <p:cNvPicPr>
              <a:picLocks noChangeAspect="1"/>
            </p:cNvPicPr>
            <p:nvPr/>
          </p:nvPicPr>
          <p:blipFill>
            <a:blip r:embed="rId6"/>
            <a:stretch>
              <a:fillRect/>
            </a:stretch>
          </p:blipFill>
          <p:spPr>
            <a:xfrm>
              <a:off x="635001" y="4876800"/>
              <a:ext cx="9296400" cy="882570"/>
            </a:xfrm>
            <a:prstGeom prst="rect">
              <a:avLst/>
            </a:prstGeom>
          </p:spPr>
        </p:pic>
        <p:pic>
          <p:nvPicPr>
            <p:cNvPr id="12" name="Picture 11">
              <a:extLst>
                <a:ext uri="{FF2B5EF4-FFF2-40B4-BE49-F238E27FC236}">
                  <a16:creationId xmlns:a16="http://schemas.microsoft.com/office/drawing/2014/main" id="{C047BCD8-66F8-E64F-93F0-96D687724F35}"/>
                </a:ext>
              </a:extLst>
            </p:cNvPr>
            <p:cNvPicPr>
              <a:picLocks noChangeAspect="1"/>
            </p:cNvPicPr>
            <p:nvPr/>
          </p:nvPicPr>
          <p:blipFill>
            <a:blip r:embed="rId7"/>
            <a:stretch>
              <a:fillRect/>
            </a:stretch>
          </p:blipFill>
          <p:spPr>
            <a:xfrm>
              <a:off x="9950451" y="4953000"/>
              <a:ext cx="2571750" cy="685800"/>
            </a:xfrm>
            <a:prstGeom prst="rect">
              <a:avLst/>
            </a:prstGeom>
          </p:spPr>
        </p:pic>
      </p:grpSp>
      <p:pic>
        <p:nvPicPr>
          <p:cNvPr id="13" name="Picture 12">
            <a:extLst>
              <a:ext uri="{FF2B5EF4-FFF2-40B4-BE49-F238E27FC236}">
                <a16:creationId xmlns:a16="http://schemas.microsoft.com/office/drawing/2014/main" id="{CD9ECD12-AC9F-7142-A000-DDE3CBEB702E}"/>
              </a:ext>
            </a:extLst>
          </p:cNvPr>
          <p:cNvPicPr>
            <a:picLocks noChangeAspect="1"/>
          </p:cNvPicPr>
          <p:nvPr/>
        </p:nvPicPr>
        <p:blipFill>
          <a:blip r:embed="rId8"/>
          <a:stretch>
            <a:fillRect/>
          </a:stretch>
        </p:blipFill>
        <p:spPr>
          <a:xfrm>
            <a:off x="432835" y="4499372"/>
            <a:ext cx="10668000" cy="762000"/>
          </a:xfrm>
          <a:prstGeom prst="rect">
            <a:avLst/>
          </a:prstGeom>
        </p:spPr>
      </p:pic>
      <p:pic>
        <p:nvPicPr>
          <p:cNvPr id="14" name="Picture 13">
            <a:extLst>
              <a:ext uri="{FF2B5EF4-FFF2-40B4-BE49-F238E27FC236}">
                <a16:creationId xmlns:a16="http://schemas.microsoft.com/office/drawing/2014/main" id="{9AE362AC-4FDF-F14F-A33C-99B5FDB2BB28}"/>
              </a:ext>
            </a:extLst>
          </p:cNvPr>
          <p:cNvPicPr>
            <a:picLocks noChangeAspect="1"/>
          </p:cNvPicPr>
          <p:nvPr/>
        </p:nvPicPr>
        <p:blipFill>
          <a:blip r:embed="rId9"/>
          <a:stretch>
            <a:fillRect/>
          </a:stretch>
        </p:blipFill>
        <p:spPr>
          <a:xfrm>
            <a:off x="356635" y="5642372"/>
            <a:ext cx="6629400" cy="651102"/>
          </a:xfrm>
          <a:prstGeom prst="rect">
            <a:avLst/>
          </a:prstGeom>
        </p:spPr>
      </p:pic>
      <p:cxnSp>
        <p:nvCxnSpPr>
          <p:cNvPr id="15" name="Straight Connector 14">
            <a:extLst>
              <a:ext uri="{FF2B5EF4-FFF2-40B4-BE49-F238E27FC236}">
                <a16:creationId xmlns:a16="http://schemas.microsoft.com/office/drawing/2014/main" id="{8C808A29-1A48-D540-8626-CAB032252DAA}"/>
              </a:ext>
            </a:extLst>
          </p:cNvPr>
          <p:cNvCxnSpPr/>
          <p:nvPr/>
        </p:nvCxnSpPr>
        <p:spPr bwMode="auto">
          <a:xfrm>
            <a:off x="1423435" y="3127772"/>
            <a:ext cx="2895600" cy="0"/>
          </a:xfrm>
          <a:prstGeom prst="line">
            <a:avLst/>
          </a:prstGeom>
          <a:blipFill dpi="0" rotWithShape="0">
            <a:blip r:embed="rId10"/>
            <a:srcRect/>
            <a:tile tx="0" ty="0" sx="100000" sy="100000" flip="none" algn="tl"/>
          </a:blipFill>
          <a:ln w="76200" cap="flat" cmpd="sng" algn="ctr">
            <a:solidFill>
              <a:srgbClr val="B70F0F"/>
            </a:solidFill>
            <a:prstDash val="solid"/>
            <a:miter lim="400000"/>
            <a:headEnd type="none" w="med" len="med"/>
            <a:tailEnd type="none" w="med" len="med"/>
          </a:ln>
          <a:effectLst/>
        </p:spPr>
      </p:cxnSp>
      <p:cxnSp>
        <p:nvCxnSpPr>
          <p:cNvPr id="16" name="Straight Connector 15">
            <a:extLst>
              <a:ext uri="{FF2B5EF4-FFF2-40B4-BE49-F238E27FC236}">
                <a16:creationId xmlns:a16="http://schemas.microsoft.com/office/drawing/2014/main" id="{90A2D11A-E5CD-5441-9DEA-E00F8F9D7CB0}"/>
              </a:ext>
            </a:extLst>
          </p:cNvPr>
          <p:cNvCxnSpPr/>
          <p:nvPr/>
        </p:nvCxnSpPr>
        <p:spPr bwMode="auto">
          <a:xfrm>
            <a:off x="8891035" y="3127772"/>
            <a:ext cx="2895600" cy="0"/>
          </a:xfrm>
          <a:prstGeom prst="line">
            <a:avLst/>
          </a:prstGeom>
          <a:blipFill dpi="0" rotWithShape="0">
            <a:blip r:embed="rId10"/>
            <a:srcRect/>
            <a:tile tx="0" ty="0" sx="100000" sy="100000" flip="none" algn="tl"/>
          </a:blipFill>
          <a:ln w="76200" cap="flat" cmpd="sng" algn="ctr">
            <a:solidFill>
              <a:srgbClr val="B70F0F"/>
            </a:solidFill>
            <a:prstDash val="solid"/>
            <a:miter lim="400000"/>
            <a:headEnd type="none" w="med" len="med"/>
            <a:tailEnd type="none" w="med" len="med"/>
          </a:ln>
          <a:effectLst/>
        </p:spPr>
      </p:cxnSp>
      <p:cxnSp>
        <p:nvCxnSpPr>
          <p:cNvPr id="17" name="Straight Connector 16">
            <a:extLst>
              <a:ext uri="{FF2B5EF4-FFF2-40B4-BE49-F238E27FC236}">
                <a16:creationId xmlns:a16="http://schemas.microsoft.com/office/drawing/2014/main" id="{074F754B-640B-F144-A245-4B55337797FE}"/>
              </a:ext>
            </a:extLst>
          </p:cNvPr>
          <p:cNvCxnSpPr/>
          <p:nvPr/>
        </p:nvCxnSpPr>
        <p:spPr bwMode="auto">
          <a:xfrm>
            <a:off x="1423435" y="5337572"/>
            <a:ext cx="2514600" cy="0"/>
          </a:xfrm>
          <a:prstGeom prst="line">
            <a:avLst/>
          </a:prstGeom>
          <a:blipFill dpi="0" rotWithShape="0">
            <a:blip r:embed="rId10"/>
            <a:srcRect/>
            <a:tile tx="0" ty="0" sx="100000" sy="100000" flip="none" algn="tl"/>
          </a:blipFill>
          <a:ln w="76200" cap="flat" cmpd="sng" algn="ctr">
            <a:solidFill>
              <a:srgbClr val="B70F0F"/>
            </a:solidFill>
            <a:prstDash val="solid"/>
            <a:miter lim="400000"/>
            <a:headEnd type="none" w="med" len="med"/>
            <a:tailEnd type="none" w="med" len="med"/>
          </a:ln>
          <a:effectLst/>
        </p:spPr>
      </p:cxnSp>
      <p:sp>
        <p:nvSpPr>
          <p:cNvPr id="19" name="Right Arrow 11">
            <a:extLst>
              <a:ext uri="{FF2B5EF4-FFF2-40B4-BE49-F238E27FC236}">
                <a16:creationId xmlns:a16="http://schemas.microsoft.com/office/drawing/2014/main" id="{3E2F1CAA-606B-7346-A4D3-8598E7615BE0}"/>
              </a:ext>
            </a:extLst>
          </p:cNvPr>
          <p:cNvSpPr>
            <a:spLocks noChangeArrowheads="1"/>
          </p:cNvSpPr>
          <p:nvPr/>
        </p:nvSpPr>
        <p:spPr bwMode="auto">
          <a:xfrm rot="8045170">
            <a:off x="6235902" y="2927264"/>
            <a:ext cx="739026" cy="558254"/>
          </a:xfrm>
          <a:prstGeom prst="rightArrow">
            <a:avLst>
              <a:gd name="adj1" fmla="val 50000"/>
              <a:gd name="adj2" fmla="val 50104"/>
            </a:avLst>
          </a:prstGeom>
          <a:solidFill>
            <a:srgbClr val="B70F0F"/>
          </a:solidFill>
          <a:ln w="9525">
            <a:solidFill>
              <a:srgbClr val="B70F0F"/>
            </a:solidFill>
            <a:round/>
            <a:headEnd/>
            <a:tailEnd/>
          </a:ln>
        </p:spPr>
        <p:txBody>
          <a:bodyPr/>
          <a:lstStyle/>
          <a:p>
            <a:pPr marL="342900" indent="-342900">
              <a:spcBef>
                <a:spcPct val="20000"/>
              </a:spcBef>
              <a:buClr>
                <a:schemeClr val="accent1"/>
              </a:buClr>
              <a:buSzPct val="65000"/>
              <a:buFont typeface="Wingdings" charset="0"/>
              <a:buChar char="n"/>
            </a:pPr>
            <a:endParaRPr lang="en-US">
              <a:solidFill>
                <a:srgbClr val="B70F0F"/>
              </a:solidFill>
            </a:endParaRPr>
          </a:p>
        </p:txBody>
      </p:sp>
    </p:spTree>
    <p:extLst>
      <p:ext uri="{BB962C8B-B14F-4D97-AF65-F5344CB8AC3E}">
        <p14:creationId xmlns:p14="http://schemas.microsoft.com/office/powerpoint/2010/main" val="15918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Adaptive Parallel Search</a:t>
            </a:r>
            <a:endParaRPr lang="en-US" sz="5400" b="1" dirty="0">
              <a:latin typeface="+mn-lt"/>
            </a:endParaRPr>
          </a:p>
        </p:txBody>
      </p:sp>
      <p:pic>
        <p:nvPicPr>
          <p:cNvPr id="7" name="Picture 6">
            <a:extLst>
              <a:ext uri="{FF2B5EF4-FFF2-40B4-BE49-F238E27FC236}">
                <a16:creationId xmlns:a16="http://schemas.microsoft.com/office/drawing/2014/main" id="{CE1ABCE5-3BE0-0B45-B98B-BC02A7EBF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
        <p:nvSpPr>
          <p:cNvPr id="8" name="Content Placeholder 1">
            <a:extLst>
              <a:ext uri="{FF2B5EF4-FFF2-40B4-BE49-F238E27FC236}">
                <a16:creationId xmlns:a16="http://schemas.microsoft.com/office/drawing/2014/main" id="{4C196D33-2A0F-3142-A6F1-0E846F35A99B}"/>
              </a:ext>
            </a:extLst>
          </p:cNvPr>
          <p:cNvSpPr>
            <a:spLocks noGrp="1"/>
          </p:cNvSpPr>
          <p:nvPr>
            <p:ph idx="1"/>
          </p:nvPr>
        </p:nvSpPr>
        <p:spPr>
          <a:xfrm>
            <a:off x="665402" y="950821"/>
            <a:ext cx="11526598" cy="6110013"/>
          </a:xfrm>
        </p:spPr>
        <p:txBody>
          <a:bodyPr>
            <a:normAutofit/>
          </a:bodyPr>
          <a:lstStyle/>
          <a:p>
            <a:pPr marL="0" indent="0">
              <a:buNone/>
            </a:pPr>
            <a:r>
              <a:rPr lang="en-US" sz="3200" b="1" dirty="0"/>
              <a:t>How about </a:t>
            </a:r>
            <a:r>
              <a:rPr lang="en-US" sz="3200" b="1" dirty="0">
                <a:solidFill>
                  <a:srgbClr val="1168FC"/>
                </a:solidFill>
              </a:rPr>
              <a:t>k</a:t>
            </a:r>
            <a:r>
              <a:rPr lang="en-US" sz="3200" b="1" dirty="0"/>
              <a:t> and </a:t>
            </a:r>
            <a:r>
              <a:rPr lang="en-US" sz="3200" b="1" dirty="0">
                <a:solidFill>
                  <a:srgbClr val="1168FC"/>
                </a:solidFill>
              </a:rPr>
              <a:t>initial</a:t>
            </a:r>
            <a:r>
              <a:rPr lang="en-US" sz="3200" b="1" dirty="0"/>
              <a:t> </a:t>
            </a:r>
            <a:r>
              <a:rPr lang="en-US" sz="3200" b="1" dirty="0">
                <a:solidFill>
                  <a:srgbClr val="1168FC"/>
                </a:solidFill>
              </a:rPr>
              <a:t>a</a:t>
            </a:r>
            <a:r>
              <a:rPr lang="en-US" sz="3200" b="1" dirty="0"/>
              <a:t>?</a:t>
            </a:r>
          </a:p>
          <a:p>
            <a:r>
              <a:rPr lang="en-US" dirty="0"/>
              <a:t>Non-convex problem: Different initial point matters</a:t>
            </a:r>
          </a:p>
          <a:p>
            <a:r>
              <a:rPr lang="en-US" dirty="0"/>
              <a:t>Sparsity </a:t>
            </a:r>
            <a:r>
              <a:rPr lang="en-US" b="1" dirty="0">
                <a:solidFill>
                  <a:srgbClr val="1168FC"/>
                </a:solidFill>
              </a:rPr>
              <a:t>k</a:t>
            </a:r>
            <a:r>
              <a:rPr lang="en-US" dirty="0"/>
              <a:t> always matters a lot</a:t>
            </a:r>
          </a:p>
          <a:p>
            <a:pPr marL="0" indent="0">
              <a:buNone/>
            </a:pPr>
            <a:r>
              <a:rPr lang="en-US" sz="3200" b="1" dirty="0"/>
              <a:t>Solution</a:t>
            </a:r>
          </a:p>
          <a:p>
            <a:r>
              <a:rPr lang="en-US" dirty="0"/>
              <a:t>Try many </a:t>
            </a:r>
            <a:r>
              <a:rPr lang="en-US" b="1" dirty="0">
                <a:solidFill>
                  <a:srgbClr val="1168FC"/>
                </a:solidFill>
              </a:rPr>
              <a:t>effective</a:t>
            </a:r>
            <a:r>
              <a:rPr lang="en-US" dirty="0"/>
              <a:t> configurations as much as possible in limited time</a:t>
            </a:r>
          </a:p>
          <a:p>
            <a:pPr marL="0" indent="0">
              <a:buNone/>
            </a:pPr>
            <a:r>
              <a:rPr lang="en-US" dirty="0"/>
              <a:t>   A simple &amp; effective idea – </a:t>
            </a:r>
            <a:r>
              <a:rPr lang="en-US" b="1" dirty="0"/>
              <a:t>Successive Halving</a:t>
            </a:r>
          </a:p>
          <a:p>
            <a:pPr marL="0" indent="0">
              <a:buNone/>
            </a:pPr>
            <a:endParaRPr lang="en-US" b="1" dirty="0"/>
          </a:p>
        </p:txBody>
      </p:sp>
      <p:sp>
        <p:nvSpPr>
          <p:cNvPr id="9" name="TextBox 8">
            <a:extLst>
              <a:ext uri="{FF2B5EF4-FFF2-40B4-BE49-F238E27FC236}">
                <a16:creationId xmlns:a16="http://schemas.microsoft.com/office/drawing/2014/main" id="{1A599104-0BD7-AE4E-B064-BF4D947E7332}"/>
              </a:ext>
            </a:extLst>
          </p:cNvPr>
          <p:cNvSpPr txBox="1"/>
          <p:nvPr/>
        </p:nvSpPr>
        <p:spPr>
          <a:xfrm>
            <a:off x="7668483" y="3592171"/>
            <a:ext cx="3481077" cy="500648"/>
          </a:xfrm>
          <a:prstGeom prst="rect">
            <a:avLst/>
          </a:prstGeom>
          <a:noFill/>
        </p:spPr>
        <p:txBody>
          <a:bodyPr wrap="none" lIns="130046" tIns="65023" rIns="130046" bIns="65023">
            <a:spAutoFit/>
          </a:bodyPr>
          <a:lstStyle/>
          <a:p>
            <a:pPr>
              <a:defRPr/>
            </a:pPr>
            <a:r>
              <a:rPr lang="en-US" sz="2400" dirty="0">
                <a:solidFill>
                  <a:srgbClr val="3366FF"/>
                </a:solidFill>
              </a:rPr>
              <a:t>[Jamieson, AISTATS 2016] </a:t>
            </a:r>
          </a:p>
        </p:txBody>
      </p:sp>
      <p:sp>
        <p:nvSpPr>
          <p:cNvPr id="10" name="Rectangle 9">
            <a:extLst>
              <a:ext uri="{FF2B5EF4-FFF2-40B4-BE49-F238E27FC236}">
                <a16:creationId xmlns:a16="http://schemas.microsoft.com/office/drawing/2014/main" id="{4A279AF3-A34C-9B47-9E4B-0642E808EAFC}"/>
              </a:ext>
            </a:extLst>
          </p:cNvPr>
          <p:cNvSpPr/>
          <p:nvPr/>
        </p:nvSpPr>
        <p:spPr>
          <a:xfrm>
            <a:off x="1061352" y="4092819"/>
            <a:ext cx="8749392" cy="2246769"/>
          </a:xfrm>
          <a:prstGeom prst="rect">
            <a:avLst/>
          </a:prstGeom>
        </p:spPr>
        <p:txBody>
          <a:bodyPr wrap="square">
            <a:spAutoFit/>
          </a:bodyPr>
          <a:lstStyle/>
          <a:p>
            <a:pPr marL="1187450" lvl="1" indent="-742950">
              <a:buFont typeface="+mj-lt"/>
              <a:buAutoNum type="arabicPeriod"/>
            </a:pPr>
            <a:r>
              <a:rPr lang="en-US" sz="2800" dirty="0"/>
              <a:t>pick </a:t>
            </a:r>
            <a:r>
              <a:rPr lang="en-US" sz="2800" b="1" dirty="0">
                <a:solidFill>
                  <a:srgbClr val="00882B"/>
                </a:solidFill>
                <a:latin typeface="Gill Sans SemiBold"/>
                <a:cs typeface="Gill Sans SemiBold"/>
              </a:rPr>
              <a:t>a set </a:t>
            </a:r>
            <a:r>
              <a:rPr lang="en-US" sz="2800" dirty="0"/>
              <a:t>of (hyperparameter) configurations</a:t>
            </a:r>
          </a:p>
          <a:p>
            <a:pPr marL="1187450" lvl="1" indent="-742950">
              <a:buFont typeface="+mj-lt"/>
              <a:buAutoNum type="arabicPeriod"/>
            </a:pPr>
            <a:r>
              <a:rPr lang="en-US" sz="2800" dirty="0"/>
              <a:t>run for a </a:t>
            </a:r>
            <a:r>
              <a:rPr lang="en-US" sz="2800" dirty="0">
                <a:solidFill>
                  <a:srgbClr val="00882B"/>
                </a:solidFill>
              </a:rPr>
              <a:t>fixed amount of time</a:t>
            </a:r>
            <a:r>
              <a:rPr lang="en-US" sz="2800" dirty="0"/>
              <a:t> (i.e. iterations)</a:t>
            </a:r>
          </a:p>
          <a:p>
            <a:pPr marL="1187450" lvl="1" indent="-742950">
              <a:buFont typeface="+mj-lt"/>
              <a:buAutoNum type="arabicPeriod"/>
            </a:pPr>
            <a:r>
              <a:rPr lang="en-US" sz="2800" dirty="0">
                <a:solidFill>
                  <a:srgbClr val="00882B"/>
                </a:solidFill>
              </a:rPr>
              <a:t>evaluate</a:t>
            </a:r>
            <a:r>
              <a:rPr lang="en-US" sz="2800" dirty="0"/>
              <a:t> configurations (metric of interest)</a:t>
            </a:r>
          </a:p>
          <a:p>
            <a:pPr marL="1187450" lvl="1" indent="-742950">
              <a:buFont typeface="+mj-lt"/>
              <a:buAutoNum type="arabicPeriod"/>
            </a:pPr>
            <a:r>
              <a:rPr lang="en-US" sz="2800" dirty="0"/>
              <a:t>keep the </a:t>
            </a:r>
            <a:r>
              <a:rPr lang="en-US" sz="2800" dirty="0">
                <a:solidFill>
                  <a:srgbClr val="00882B"/>
                </a:solidFill>
                <a:latin typeface="Gill Sans SemiBold"/>
                <a:cs typeface="Gill Sans SemiBold"/>
              </a:rPr>
              <a:t>best half </a:t>
            </a:r>
            <a:r>
              <a:rPr lang="en-US" sz="2800" dirty="0"/>
              <a:t>(terminate the worst half)</a:t>
            </a:r>
          </a:p>
          <a:p>
            <a:pPr marL="1187450" lvl="1" indent="-742950">
              <a:buFont typeface="+mj-lt"/>
              <a:buAutoNum type="arabicPeriod"/>
            </a:pPr>
            <a:r>
              <a:rPr lang="en-US" sz="2800" dirty="0"/>
              <a:t>repeat  2. – 4. until </a:t>
            </a:r>
            <a:r>
              <a:rPr lang="en-US" sz="2800" dirty="0">
                <a:solidFill>
                  <a:srgbClr val="00882B"/>
                </a:solidFill>
                <a:latin typeface="Gill Sans SemiBold"/>
                <a:cs typeface="Gill Sans SemiBold"/>
              </a:rPr>
              <a:t>one</a:t>
            </a:r>
            <a:r>
              <a:rPr lang="en-US" sz="2800" dirty="0">
                <a:solidFill>
                  <a:srgbClr val="00882B"/>
                </a:solidFill>
              </a:rPr>
              <a:t> </a:t>
            </a:r>
            <a:r>
              <a:rPr lang="en-US" sz="2800" dirty="0"/>
              <a:t>configuration remains</a:t>
            </a:r>
          </a:p>
        </p:txBody>
      </p:sp>
      <p:sp>
        <p:nvSpPr>
          <p:cNvPr id="11" name="Right Brace 10">
            <a:extLst>
              <a:ext uri="{FF2B5EF4-FFF2-40B4-BE49-F238E27FC236}">
                <a16:creationId xmlns:a16="http://schemas.microsoft.com/office/drawing/2014/main" id="{7E16DB3B-432B-F749-928F-38107185F8CA}"/>
              </a:ext>
            </a:extLst>
          </p:cNvPr>
          <p:cNvSpPr/>
          <p:nvPr/>
        </p:nvSpPr>
        <p:spPr>
          <a:xfrm>
            <a:off x="9421586" y="4245429"/>
            <a:ext cx="617764" cy="1959428"/>
          </a:xfrm>
          <a:prstGeom prst="rightBrace">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111414F2-C376-FB4B-943C-D940202C34AF}"/>
              </a:ext>
            </a:extLst>
          </p:cNvPr>
          <p:cNvSpPr txBox="1"/>
          <p:nvPr/>
        </p:nvSpPr>
        <p:spPr>
          <a:xfrm>
            <a:off x="10067769" y="4954593"/>
            <a:ext cx="1620828" cy="523220"/>
          </a:xfrm>
          <a:prstGeom prst="rect">
            <a:avLst/>
          </a:prstGeom>
          <a:noFill/>
        </p:spPr>
        <p:txBody>
          <a:bodyPr wrap="none" rtlCol="0">
            <a:spAutoFit/>
          </a:bodyPr>
          <a:lstStyle/>
          <a:p>
            <a:r>
              <a:rPr lang="en-US" sz="2800" dirty="0">
                <a:solidFill>
                  <a:srgbClr val="FF0000"/>
                </a:solidFill>
              </a:rPr>
              <a:t>0</a:t>
            </a:r>
            <a:r>
              <a:rPr lang="en-US" sz="2800" baseline="30000" dirty="0">
                <a:solidFill>
                  <a:srgbClr val="FF0000"/>
                </a:solidFill>
              </a:rPr>
              <a:t>th </a:t>
            </a:r>
            <a:r>
              <a:rPr lang="en-US" sz="2800" dirty="0">
                <a:solidFill>
                  <a:srgbClr val="FF0000"/>
                </a:solidFill>
              </a:rPr>
              <a:t>- order</a:t>
            </a:r>
          </a:p>
        </p:txBody>
      </p:sp>
    </p:spTree>
    <p:extLst>
      <p:ext uri="{BB962C8B-B14F-4D97-AF65-F5344CB8AC3E}">
        <p14:creationId xmlns:p14="http://schemas.microsoft.com/office/powerpoint/2010/main" val="154062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Adaptive Parallel Search</a:t>
            </a:r>
            <a:endParaRPr lang="en-US" sz="5400" b="1" dirty="0">
              <a:latin typeface="+mn-lt"/>
            </a:endParaRPr>
          </a:p>
        </p:txBody>
      </p:sp>
      <p:pic>
        <p:nvPicPr>
          <p:cNvPr id="7" name="Picture 6">
            <a:extLst>
              <a:ext uri="{FF2B5EF4-FFF2-40B4-BE49-F238E27FC236}">
                <a16:creationId xmlns:a16="http://schemas.microsoft.com/office/drawing/2014/main" id="{CE1ABCE5-3BE0-0B45-B98B-BC02A7EBF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
        <p:nvSpPr>
          <p:cNvPr id="8" name="Content Placeholder 1">
            <a:extLst>
              <a:ext uri="{FF2B5EF4-FFF2-40B4-BE49-F238E27FC236}">
                <a16:creationId xmlns:a16="http://schemas.microsoft.com/office/drawing/2014/main" id="{4C196D33-2A0F-3142-A6F1-0E846F35A99B}"/>
              </a:ext>
            </a:extLst>
          </p:cNvPr>
          <p:cNvSpPr>
            <a:spLocks noGrp="1"/>
          </p:cNvSpPr>
          <p:nvPr>
            <p:ph idx="1"/>
          </p:nvPr>
        </p:nvSpPr>
        <p:spPr>
          <a:xfrm>
            <a:off x="665402" y="950821"/>
            <a:ext cx="11526598" cy="6110013"/>
          </a:xfrm>
        </p:spPr>
        <p:txBody>
          <a:bodyPr>
            <a:normAutofit/>
          </a:bodyPr>
          <a:lstStyle/>
          <a:p>
            <a:pPr marL="0" indent="0">
              <a:buNone/>
            </a:pPr>
            <a:r>
              <a:rPr lang="en-US" sz="3200" b="1" dirty="0"/>
              <a:t>How about </a:t>
            </a:r>
            <a:r>
              <a:rPr lang="en-US" sz="3200" b="1" dirty="0">
                <a:solidFill>
                  <a:srgbClr val="1168FC"/>
                </a:solidFill>
              </a:rPr>
              <a:t>k</a:t>
            </a:r>
            <a:r>
              <a:rPr lang="en-US" sz="3200" b="1" dirty="0"/>
              <a:t> and </a:t>
            </a:r>
            <a:r>
              <a:rPr lang="en-US" sz="3200" b="1" dirty="0">
                <a:solidFill>
                  <a:srgbClr val="1168FC"/>
                </a:solidFill>
              </a:rPr>
              <a:t>initial</a:t>
            </a:r>
            <a:r>
              <a:rPr lang="en-US" sz="3200" b="1" dirty="0"/>
              <a:t> </a:t>
            </a:r>
            <a:r>
              <a:rPr lang="en-US" sz="3200" b="1" dirty="0">
                <a:solidFill>
                  <a:srgbClr val="1168FC"/>
                </a:solidFill>
              </a:rPr>
              <a:t>a</a:t>
            </a:r>
            <a:r>
              <a:rPr lang="en-US" sz="3200" b="1" dirty="0"/>
              <a:t>?</a:t>
            </a:r>
          </a:p>
          <a:p>
            <a:r>
              <a:rPr lang="en-US" dirty="0"/>
              <a:t>Non-convex problem: Different initial point matters</a:t>
            </a:r>
          </a:p>
          <a:p>
            <a:r>
              <a:rPr lang="en-US" dirty="0"/>
              <a:t>Sparsity </a:t>
            </a:r>
            <a:r>
              <a:rPr lang="en-US" b="1" dirty="0">
                <a:solidFill>
                  <a:srgbClr val="1168FC"/>
                </a:solidFill>
              </a:rPr>
              <a:t>k</a:t>
            </a:r>
            <a:r>
              <a:rPr lang="en-US" dirty="0"/>
              <a:t> always matters a lot</a:t>
            </a:r>
          </a:p>
          <a:p>
            <a:pPr marL="0" indent="0">
              <a:buNone/>
            </a:pPr>
            <a:r>
              <a:rPr lang="en-US" sz="3200" b="1" dirty="0"/>
              <a:t>Solution</a:t>
            </a:r>
          </a:p>
          <a:p>
            <a:r>
              <a:rPr lang="en-US" dirty="0"/>
              <a:t>Try many </a:t>
            </a:r>
            <a:r>
              <a:rPr lang="en-US" b="1" dirty="0">
                <a:solidFill>
                  <a:srgbClr val="1168FC"/>
                </a:solidFill>
              </a:rPr>
              <a:t>effective</a:t>
            </a:r>
            <a:r>
              <a:rPr lang="en-US" dirty="0"/>
              <a:t> configurations as much as possible in limited time.</a:t>
            </a:r>
          </a:p>
          <a:p>
            <a:pPr marL="0" indent="0">
              <a:buNone/>
            </a:pPr>
            <a:r>
              <a:rPr lang="en-US" dirty="0"/>
              <a:t>   A simple &amp; effective idea – </a:t>
            </a:r>
            <a:r>
              <a:rPr lang="en-US" b="1" dirty="0"/>
              <a:t>Successive Halving</a:t>
            </a:r>
          </a:p>
          <a:p>
            <a:r>
              <a:rPr lang="en-US" dirty="0"/>
              <a:t>Improve it by fully parallel </a:t>
            </a:r>
          </a:p>
          <a:p>
            <a:pPr marL="0" indent="0">
              <a:buNone/>
            </a:pPr>
            <a:r>
              <a:rPr lang="en-US" dirty="0"/>
              <a:t>   After </a:t>
            </a:r>
            <a:r>
              <a:rPr lang="en-US" b="1" dirty="0">
                <a:solidFill>
                  <a:srgbClr val="1168FC"/>
                </a:solidFill>
              </a:rPr>
              <a:t>halving</a:t>
            </a:r>
            <a:r>
              <a:rPr lang="en-US" dirty="0"/>
              <a:t>, restart new configurations to </a:t>
            </a:r>
            <a:r>
              <a:rPr lang="en-US" b="1" dirty="0">
                <a:solidFill>
                  <a:srgbClr val="1168FC"/>
                </a:solidFill>
              </a:rPr>
              <a:t>reuse</a:t>
            </a:r>
            <a:r>
              <a:rPr lang="en-US" dirty="0"/>
              <a:t> threads</a:t>
            </a:r>
          </a:p>
          <a:p>
            <a:r>
              <a:rPr lang="en-US" dirty="0"/>
              <a:t>And</a:t>
            </a:r>
            <a:br>
              <a:rPr lang="en-US" dirty="0"/>
            </a:br>
            <a:r>
              <a:rPr lang="en-US" dirty="0"/>
              <a:t>Not 0</a:t>
            </a:r>
            <a:r>
              <a:rPr lang="en-US" baseline="30000" dirty="0"/>
              <a:t>th</a:t>
            </a:r>
            <a:r>
              <a:rPr lang="en-US" dirty="0"/>
              <a:t> – order anymore, our solution combined with 1</a:t>
            </a:r>
            <a:r>
              <a:rPr lang="en-US" baseline="30000" dirty="0"/>
              <a:t>st</a:t>
            </a:r>
            <a:r>
              <a:rPr lang="en-US" dirty="0"/>
              <a:t> –order optimization </a:t>
            </a:r>
          </a:p>
          <a:p>
            <a:pPr lvl="1"/>
            <a:endParaRPr lang="en-US" dirty="0"/>
          </a:p>
          <a:p>
            <a:pPr marL="0" indent="0">
              <a:buNone/>
            </a:pPr>
            <a:endParaRPr lang="en-US" b="1" dirty="0"/>
          </a:p>
        </p:txBody>
      </p:sp>
      <p:sp>
        <p:nvSpPr>
          <p:cNvPr id="9" name="TextBox 8">
            <a:extLst>
              <a:ext uri="{FF2B5EF4-FFF2-40B4-BE49-F238E27FC236}">
                <a16:creationId xmlns:a16="http://schemas.microsoft.com/office/drawing/2014/main" id="{1A599104-0BD7-AE4E-B064-BF4D947E7332}"/>
              </a:ext>
            </a:extLst>
          </p:cNvPr>
          <p:cNvSpPr txBox="1"/>
          <p:nvPr/>
        </p:nvSpPr>
        <p:spPr>
          <a:xfrm>
            <a:off x="7668483" y="3592171"/>
            <a:ext cx="3481077" cy="500648"/>
          </a:xfrm>
          <a:prstGeom prst="rect">
            <a:avLst/>
          </a:prstGeom>
          <a:noFill/>
        </p:spPr>
        <p:txBody>
          <a:bodyPr wrap="none" lIns="130046" tIns="65023" rIns="130046" bIns="65023">
            <a:spAutoFit/>
          </a:bodyPr>
          <a:lstStyle/>
          <a:p>
            <a:pPr>
              <a:defRPr/>
            </a:pPr>
            <a:r>
              <a:rPr lang="en-US" sz="2400" dirty="0">
                <a:solidFill>
                  <a:srgbClr val="3366FF"/>
                </a:solidFill>
              </a:rPr>
              <a:t>[Jamieson, AISTATS 2016] </a:t>
            </a:r>
          </a:p>
        </p:txBody>
      </p:sp>
      <p:sp>
        <p:nvSpPr>
          <p:cNvPr id="2" name="Rectangle 1">
            <a:extLst>
              <a:ext uri="{FF2B5EF4-FFF2-40B4-BE49-F238E27FC236}">
                <a16:creationId xmlns:a16="http://schemas.microsoft.com/office/drawing/2014/main" id="{C70E186C-37D5-CF48-8421-1C0AB74BE9F6}"/>
              </a:ext>
            </a:extLst>
          </p:cNvPr>
          <p:cNvSpPr/>
          <p:nvPr/>
        </p:nvSpPr>
        <p:spPr>
          <a:xfrm>
            <a:off x="6721971" y="924895"/>
            <a:ext cx="5374100" cy="584775"/>
          </a:xfrm>
          <a:prstGeom prst="rect">
            <a:avLst/>
          </a:prstGeom>
        </p:spPr>
        <p:txBody>
          <a:bodyPr wrap="none">
            <a:spAutoFit/>
          </a:bodyPr>
          <a:lstStyle/>
          <a:p>
            <a:r>
              <a:rPr lang="en-US" sz="3200" b="1" dirty="0">
                <a:solidFill>
                  <a:srgbClr val="92D050"/>
                </a:solidFill>
              </a:rPr>
              <a:t>No hyperparameter to tune ✅</a:t>
            </a:r>
          </a:p>
        </p:txBody>
      </p:sp>
    </p:spTree>
    <p:extLst>
      <p:ext uri="{BB962C8B-B14F-4D97-AF65-F5344CB8AC3E}">
        <p14:creationId xmlns:p14="http://schemas.microsoft.com/office/powerpoint/2010/main" val="427306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EB67E09F-3641-0F44-B8D7-380CB815A374}" type="slidenum">
              <a:rPr lang="en-US" smtClean="0"/>
              <a:pPr>
                <a:defRPr/>
              </a:pPr>
              <a:t>18</a:t>
            </a:fld>
            <a:endParaRPr lang="en-US"/>
          </a:p>
        </p:txBody>
      </p:sp>
      <p:grpSp>
        <p:nvGrpSpPr>
          <p:cNvPr id="32" name="Group 31"/>
          <p:cNvGrpSpPr/>
          <p:nvPr/>
        </p:nvGrpSpPr>
        <p:grpSpPr>
          <a:xfrm>
            <a:off x="1605643" y="158750"/>
            <a:ext cx="8980713" cy="6197600"/>
            <a:chOff x="2844800" y="1399247"/>
            <a:chExt cx="9168735" cy="7963102"/>
          </a:xfrm>
        </p:grpSpPr>
        <p:pic>
          <p:nvPicPr>
            <p:cNvPr id="6" name="Picture 5"/>
            <p:cNvPicPr>
              <a:picLocks noChangeAspect="1"/>
            </p:cNvPicPr>
            <p:nvPr/>
          </p:nvPicPr>
          <p:blipFill>
            <a:blip r:embed="rId3"/>
            <a:stretch>
              <a:fillRect/>
            </a:stretch>
          </p:blipFill>
          <p:spPr>
            <a:xfrm>
              <a:off x="2844800" y="2057400"/>
              <a:ext cx="9168735" cy="7304949"/>
            </a:xfrm>
            <a:prstGeom prst="rect">
              <a:avLst/>
            </a:prstGeom>
          </p:spPr>
        </p:pic>
        <p:sp>
          <p:nvSpPr>
            <p:cNvPr id="7" name="TextBox 6"/>
            <p:cNvSpPr txBox="1"/>
            <p:nvPr/>
          </p:nvSpPr>
          <p:spPr>
            <a:xfrm>
              <a:off x="4064001" y="7543800"/>
              <a:ext cx="5791199" cy="654107"/>
            </a:xfrm>
            <a:prstGeom prst="rect">
              <a:avLst/>
            </a:prstGeom>
            <a:noFill/>
          </p:spPr>
          <p:txBody>
            <a:bodyPr wrap="square" lIns="91439" tIns="45719" rIns="91439" bIns="45719">
              <a:spAutoFit/>
            </a:bodyPr>
            <a:lstStyle/>
            <a:p>
              <a:pPr marL="321457" indent="-321457">
                <a:buFont typeface="Wingdings" charset="2"/>
                <a:buChar char="Ø"/>
                <a:defRPr/>
              </a:pPr>
              <a:r>
                <a:rPr lang="en-US" sz="2250" dirty="0"/>
                <a:t>Many poor configurations</a:t>
              </a:r>
            </a:p>
          </p:txBody>
        </p:sp>
        <p:cxnSp>
          <p:nvCxnSpPr>
            <p:cNvPr id="12" name="Straight Arrow Connector 11"/>
            <p:cNvCxnSpPr/>
            <p:nvPr/>
          </p:nvCxnSpPr>
          <p:spPr bwMode="auto">
            <a:xfrm flipH="1" flipV="1">
              <a:off x="4978400" y="7239000"/>
              <a:ext cx="1981200" cy="533400"/>
            </a:xfrm>
            <a:prstGeom prst="straightConnector1">
              <a:avLst/>
            </a:prstGeom>
            <a:blipFill dpi="0" rotWithShape="0">
              <a:blip r:embed="rId4"/>
              <a:srcRect/>
              <a:tile tx="0" ty="0" sx="100000" sy="100000" flip="none" algn="tl"/>
            </a:blipFill>
            <a:ln w="28575" cap="flat" cmpd="sng" algn="ctr">
              <a:solidFill>
                <a:schemeClr val="tx2"/>
              </a:solidFill>
              <a:prstDash val="solid"/>
              <a:miter lim="400000"/>
              <a:headEnd type="none" w="med" len="med"/>
              <a:tailEnd type="arrow"/>
            </a:ln>
            <a:effectLst/>
          </p:spPr>
        </p:cxnSp>
        <p:cxnSp>
          <p:nvCxnSpPr>
            <p:cNvPr id="16" name="Straight Arrow Connector 15"/>
            <p:cNvCxnSpPr/>
            <p:nvPr/>
          </p:nvCxnSpPr>
          <p:spPr bwMode="auto">
            <a:xfrm flipH="1" flipV="1">
              <a:off x="5054600" y="6477000"/>
              <a:ext cx="1905000" cy="1219200"/>
            </a:xfrm>
            <a:prstGeom prst="straightConnector1">
              <a:avLst/>
            </a:prstGeom>
            <a:blipFill dpi="0" rotWithShape="0">
              <a:blip r:embed="rId4"/>
              <a:srcRect/>
              <a:tile tx="0" ty="0" sx="100000" sy="100000" flip="none" algn="tl"/>
            </a:blipFill>
            <a:ln w="28575" cap="flat" cmpd="sng" algn="ctr">
              <a:solidFill>
                <a:schemeClr val="tx2"/>
              </a:solidFill>
              <a:prstDash val="solid"/>
              <a:miter lim="400000"/>
              <a:headEnd type="none" w="med" len="med"/>
              <a:tailEnd type="arrow"/>
            </a:ln>
            <a:effectLst/>
          </p:spPr>
        </p:cxnSp>
        <p:cxnSp>
          <p:nvCxnSpPr>
            <p:cNvPr id="18" name="Straight Arrow Connector 17"/>
            <p:cNvCxnSpPr/>
            <p:nvPr/>
          </p:nvCxnSpPr>
          <p:spPr bwMode="auto">
            <a:xfrm flipH="1" flipV="1">
              <a:off x="6731000" y="6324600"/>
              <a:ext cx="457200" cy="1371600"/>
            </a:xfrm>
            <a:prstGeom prst="straightConnector1">
              <a:avLst/>
            </a:prstGeom>
            <a:blipFill dpi="0" rotWithShape="0">
              <a:blip r:embed="rId4"/>
              <a:srcRect/>
              <a:tile tx="0" ty="0" sx="100000" sy="100000" flip="none" algn="tl"/>
            </a:blipFill>
            <a:ln w="28575" cap="flat" cmpd="sng" algn="ctr">
              <a:solidFill>
                <a:schemeClr val="tx2"/>
              </a:solidFill>
              <a:prstDash val="solid"/>
              <a:miter lim="400000"/>
              <a:headEnd type="none" w="med" len="med"/>
              <a:tailEnd type="arrow"/>
            </a:ln>
            <a:effectLst/>
          </p:spPr>
        </p:cxnSp>
        <p:cxnSp>
          <p:nvCxnSpPr>
            <p:cNvPr id="20" name="Straight Arrow Connector 19"/>
            <p:cNvCxnSpPr/>
            <p:nvPr/>
          </p:nvCxnSpPr>
          <p:spPr bwMode="auto">
            <a:xfrm flipH="1" flipV="1">
              <a:off x="4978400" y="5486400"/>
              <a:ext cx="2133600" cy="2133600"/>
            </a:xfrm>
            <a:prstGeom prst="straightConnector1">
              <a:avLst/>
            </a:prstGeom>
            <a:blipFill dpi="0" rotWithShape="0">
              <a:blip r:embed="rId4"/>
              <a:srcRect/>
              <a:tile tx="0" ty="0" sx="100000" sy="100000" flip="none" algn="tl"/>
            </a:blipFill>
            <a:ln w="28575" cap="flat" cmpd="sng" algn="ctr">
              <a:solidFill>
                <a:schemeClr val="tx2"/>
              </a:solidFill>
              <a:prstDash val="solid"/>
              <a:miter lim="400000"/>
              <a:headEnd type="none" w="med" len="med"/>
              <a:tailEnd type="arrow"/>
            </a:ln>
            <a:effectLst/>
          </p:spPr>
        </p:cxnSp>
        <p:cxnSp>
          <p:nvCxnSpPr>
            <p:cNvPr id="25" name="Straight Arrow Connector 24"/>
            <p:cNvCxnSpPr/>
            <p:nvPr/>
          </p:nvCxnSpPr>
          <p:spPr bwMode="auto">
            <a:xfrm flipV="1">
              <a:off x="8102600" y="6705600"/>
              <a:ext cx="2133600" cy="914400"/>
            </a:xfrm>
            <a:prstGeom prst="straightConnector1">
              <a:avLst/>
            </a:prstGeom>
            <a:blipFill dpi="0" rotWithShape="0">
              <a:blip r:embed="rId4"/>
              <a:srcRect/>
              <a:tile tx="0" ty="0" sx="100000" sy="100000" flip="none" algn="tl"/>
            </a:blipFill>
            <a:ln w="28575" cap="flat" cmpd="sng" algn="ctr">
              <a:solidFill>
                <a:schemeClr val="tx2"/>
              </a:solidFill>
              <a:prstDash val="solid"/>
              <a:miter lim="400000"/>
              <a:headEnd type="none" w="med" len="med"/>
              <a:tailEnd type="arrow"/>
            </a:ln>
            <a:effectLst/>
          </p:spPr>
        </p:cxnSp>
        <p:cxnSp>
          <p:nvCxnSpPr>
            <p:cNvPr id="28" name="Straight Arrow Connector 27"/>
            <p:cNvCxnSpPr/>
            <p:nvPr/>
          </p:nvCxnSpPr>
          <p:spPr bwMode="auto">
            <a:xfrm flipV="1">
              <a:off x="7950200" y="6019800"/>
              <a:ext cx="2057400" cy="1600200"/>
            </a:xfrm>
            <a:prstGeom prst="straightConnector1">
              <a:avLst/>
            </a:prstGeom>
            <a:blipFill dpi="0" rotWithShape="0">
              <a:blip r:embed="rId4"/>
              <a:srcRect/>
              <a:tile tx="0" ty="0" sx="100000" sy="100000" flip="none" algn="tl"/>
            </a:blipFill>
            <a:ln w="28575" cap="flat" cmpd="sng" algn="ctr">
              <a:solidFill>
                <a:schemeClr val="tx2"/>
              </a:solidFill>
              <a:prstDash val="solid"/>
              <a:miter lim="400000"/>
              <a:headEnd type="none" w="med" len="med"/>
              <a:tailEnd type="arrow"/>
            </a:ln>
            <a:effectLst/>
          </p:spPr>
        </p:cxnSp>
        <p:sp>
          <p:nvSpPr>
            <p:cNvPr id="31" name="TextBox 30"/>
            <p:cNvSpPr txBox="1"/>
            <p:nvPr/>
          </p:nvSpPr>
          <p:spPr>
            <a:xfrm>
              <a:off x="4309344" y="1399247"/>
              <a:ext cx="7010400" cy="751357"/>
            </a:xfrm>
            <a:prstGeom prst="rect">
              <a:avLst/>
            </a:prstGeom>
            <a:noFill/>
          </p:spPr>
          <p:txBody>
            <a:bodyPr wrap="square" lIns="91439" tIns="45719" rIns="91439" bIns="45719">
              <a:spAutoFit/>
            </a:bodyPr>
            <a:lstStyle/>
            <a:p>
              <a:pPr marL="321457" indent="-321457">
                <a:buFont typeface="Wingdings" charset="2"/>
                <a:buChar char="Ø"/>
                <a:defRPr/>
              </a:pPr>
              <a:r>
                <a:rPr lang="en-US" sz="3200" dirty="0"/>
                <a:t>Test accuracy improves by time</a:t>
              </a:r>
            </a:p>
          </p:txBody>
        </p:sp>
      </p:grpSp>
    </p:spTree>
    <p:extLst>
      <p:ext uri="{BB962C8B-B14F-4D97-AF65-F5344CB8AC3E}">
        <p14:creationId xmlns:p14="http://schemas.microsoft.com/office/powerpoint/2010/main" val="2071426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76200"/>
            <a:ext cx="7886700" cy="994172"/>
          </a:xfrm>
        </p:spPr>
        <p:txBody>
          <a:bodyPr/>
          <a:lstStyle/>
          <a:p>
            <a:pPr algn="ctr"/>
            <a:r>
              <a:rPr lang="en-US" sz="5400" b="1" dirty="0">
                <a:solidFill>
                  <a:schemeClr val="accent5">
                    <a:lumMod val="75000"/>
                  </a:schemeClr>
                </a:solidFill>
                <a:latin typeface="Calibri" charset="0"/>
                <a:ea typeface="Calibri" charset="0"/>
                <a:cs typeface="Calibri" charset="0"/>
              </a:rPr>
              <a:t>Agenda</a:t>
            </a:r>
            <a:r>
              <a:rPr lang="en-US" sz="4500" b="1" dirty="0">
                <a:latin typeface="+mn-lt"/>
              </a:rPr>
              <a:t> </a:t>
            </a:r>
          </a:p>
        </p:txBody>
      </p:sp>
      <p:sp>
        <p:nvSpPr>
          <p:cNvPr id="3" name="Content Placeholder 2"/>
          <p:cNvSpPr>
            <a:spLocks noGrp="1"/>
          </p:cNvSpPr>
          <p:nvPr>
            <p:ph idx="1"/>
          </p:nvPr>
        </p:nvSpPr>
        <p:spPr>
          <a:xfrm>
            <a:off x="600807" y="876939"/>
            <a:ext cx="10990385" cy="4843463"/>
          </a:xfrm>
        </p:spPr>
        <p:txBody>
          <a:bodyPr/>
          <a:lstStyle/>
          <a:p>
            <a:r>
              <a:rPr lang="en-US" sz="3200" b="1" dirty="0"/>
              <a:t>Problem Introduction: </a:t>
            </a:r>
          </a:p>
          <a:p>
            <a:pPr lvl="1"/>
            <a:r>
              <a:rPr lang="en-US" sz="2800" dirty="0"/>
              <a:t>Motivation for Learning Graph</a:t>
            </a:r>
          </a:p>
          <a:p>
            <a:pPr lvl="1"/>
            <a:r>
              <a:rPr lang="en-US" sz="2800" dirty="0"/>
              <a:t>Graph-based Semi-supervised Learning (SSL) </a:t>
            </a:r>
          </a:p>
          <a:p>
            <a:pPr lvl="1"/>
            <a:r>
              <a:rPr lang="en-US" sz="2800" dirty="0"/>
              <a:t>Existing Solution For Getting Graph for SSL</a:t>
            </a:r>
          </a:p>
          <a:p>
            <a:r>
              <a:rPr lang="en-US" sz="3200" b="1" dirty="0"/>
              <a:t>PG-Learn: Parallel Graph Learning for SSL</a:t>
            </a:r>
          </a:p>
          <a:p>
            <a:pPr lvl="1"/>
            <a:r>
              <a:rPr lang="en-US" sz="2800" dirty="0"/>
              <a:t>Gradient-based Graph Learning for SSL</a:t>
            </a:r>
          </a:p>
          <a:p>
            <a:pPr lvl="1"/>
            <a:r>
              <a:rPr lang="en-US" sz="2800" dirty="0"/>
              <a:t>Adaptive Parallel Search </a:t>
            </a:r>
          </a:p>
          <a:p>
            <a:r>
              <a:rPr lang="en-US" sz="3200" b="1" dirty="0">
                <a:solidFill>
                  <a:srgbClr val="FF0000"/>
                </a:solidFill>
              </a:rPr>
              <a:t>Empirical Evaluation</a:t>
            </a:r>
          </a:p>
          <a:p>
            <a:pPr lvl="1"/>
            <a:r>
              <a:rPr lang="en-US" sz="2800" dirty="0"/>
              <a:t>Datasets &amp; Baselines</a:t>
            </a:r>
          </a:p>
          <a:p>
            <a:pPr lvl="1"/>
            <a:r>
              <a:rPr lang="en-US" sz="2800" dirty="0"/>
              <a:t>Result</a:t>
            </a:r>
          </a:p>
        </p:txBody>
      </p:sp>
      <p:pic>
        <p:nvPicPr>
          <p:cNvPr id="5" name="Picture 4">
            <a:extLst>
              <a:ext uri="{FF2B5EF4-FFF2-40B4-BE49-F238E27FC236}">
                <a16:creationId xmlns:a16="http://schemas.microsoft.com/office/drawing/2014/main" id="{77A9FD60-8958-564B-8A55-DA73025F1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
        <p:nvSpPr>
          <p:cNvPr id="6" name="TextBox 5">
            <a:extLst>
              <a:ext uri="{FF2B5EF4-FFF2-40B4-BE49-F238E27FC236}">
                <a16:creationId xmlns:a16="http://schemas.microsoft.com/office/drawing/2014/main" id="{9005A215-6C06-E54C-A799-FA4A89CEABA4}"/>
              </a:ext>
            </a:extLst>
          </p:cNvPr>
          <p:cNvSpPr txBox="1"/>
          <p:nvPr/>
        </p:nvSpPr>
        <p:spPr>
          <a:xfrm>
            <a:off x="6096000" y="3921195"/>
            <a:ext cx="6095999" cy="2308324"/>
          </a:xfrm>
          <a:prstGeom prst="rect">
            <a:avLst/>
          </a:prstGeom>
          <a:noFill/>
        </p:spPr>
        <p:txBody>
          <a:bodyPr wrap="square" rtlCol="0">
            <a:spAutoFit/>
          </a:bodyPr>
          <a:lstStyle/>
          <a:p>
            <a:r>
              <a:rPr lang="en-US" sz="3600" b="1" dirty="0">
                <a:solidFill>
                  <a:srgbClr val="92D050"/>
                </a:solidFill>
              </a:rPr>
              <a:t>Task-driven ✅</a:t>
            </a:r>
          </a:p>
          <a:p>
            <a:r>
              <a:rPr lang="en-US" sz="3600" b="1" dirty="0">
                <a:solidFill>
                  <a:srgbClr val="92D050"/>
                </a:solidFill>
              </a:rPr>
              <a:t>Scalable ✅</a:t>
            </a:r>
          </a:p>
          <a:p>
            <a:r>
              <a:rPr lang="en-US" sz="3600" b="1" dirty="0">
                <a:solidFill>
                  <a:srgbClr val="92D050"/>
                </a:solidFill>
              </a:rPr>
              <a:t>No hyperparameter to tune ✅</a:t>
            </a:r>
          </a:p>
          <a:p>
            <a:r>
              <a:rPr lang="en-US" sz="3600" b="1" dirty="0">
                <a:solidFill>
                  <a:srgbClr val="92D050"/>
                </a:solidFill>
              </a:rPr>
              <a:t>Effective ❓</a:t>
            </a:r>
          </a:p>
        </p:txBody>
      </p:sp>
    </p:spTree>
    <p:extLst>
      <p:ext uri="{BB962C8B-B14F-4D97-AF65-F5344CB8AC3E}">
        <p14:creationId xmlns:p14="http://schemas.microsoft.com/office/powerpoint/2010/main" val="2627177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76200"/>
            <a:ext cx="7886700" cy="994172"/>
          </a:xfrm>
        </p:spPr>
        <p:txBody>
          <a:bodyPr/>
          <a:lstStyle/>
          <a:p>
            <a:pPr algn="ctr"/>
            <a:r>
              <a:rPr lang="en-US" sz="5400" b="1" dirty="0">
                <a:solidFill>
                  <a:schemeClr val="accent5">
                    <a:lumMod val="75000"/>
                  </a:schemeClr>
                </a:solidFill>
                <a:latin typeface="Calibri" charset="0"/>
                <a:ea typeface="Calibri" charset="0"/>
                <a:cs typeface="Calibri" charset="0"/>
              </a:rPr>
              <a:t>Agenda</a:t>
            </a:r>
            <a:r>
              <a:rPr lang="en-US" sz="4500" b="1" dirty="0">
                <a:latin typeface="+mn-lt"/>
              </a:rPr>
              <a:t> </a:t>
            </a:r>
          </a:p>
        </p:txBody>
      </p:sp>
      <p:sp>
        <p:nvSpPr>
          <p:cNvPr id="3" name="Content Placeholder 2"/>
          <p:cNvSpPr>
            <a:spLocks noGrp="1"/>
          </p:cNvSpPr>
          <p:nvPr>
            <p:ph idx="1"/>
          </p:nvPr>
        </p:nvSpPr>
        <p:spPr>
          <a:xfrm>
            <a:off x="600807" y="876939"/>
            <a:ext cx="10990385" cy="4843463"/>
          </a:xfrm>
        </p:spPr>
        <p:txBody>
          <a:bodyPr/>
          <a:lstStyle/>
          <a:p>
            <a:r>
              <a:rPr lang="en-US" sz="3200" b="1" dirty="0">
                <a:solidFill>
                  <a:srgbClr val="FF0000"/>
                </a:solidFill>
              </a:rPr>
              <a:t>Problem Introduction: </a:t>
            </a:r>
          </a:p>
          <a:p>
            <a:pPr lvl="1"/>
            <a:r>
              <a:rPr lang="en-US" sz="2800" dirty="0"/>
              <a:t>Motivation for Learning Graph</a:t>
            </a:r>
          </a:p>
          <a:p>
            <a:pPr lvl="1"/>
            <a:r>
              <a:rPr lang="en-US" sz="2800" dirty="0"/>
              <a:t>Graph-based Semi-supervised Learning (SSL) </a:t>
            </a:r>
          </a:p>
          <a:p>
            <a:pPr lvl="1"/>
            <a:r>
              <a:rPr lang="en-US" sz="2800" dirty="0"/>
              <a:t>Existing Solution For Getting Graph for SSL</a:t>
            </a:r>
          </a:p>
          <a:p>
            <a:r>
              <a:rPr lang="en-US" sz="3200" b="1" dirty="0"/>
              <a:t>PG-Learn</a:t>
            </a:r>
            <a:r>
              <a:rPr lang="en-US" sz="3200" dirty="0"/>
              <a:t>: Parallel Graph Learning for SSL</a:t>
            </a:r>
          </a:p>
          <a:p>
            <a:pPr lvl="1"/>
            <a:r>
              <a:rPr lang="en-US" sz="2800" dirty="0"/>
              <a:t>Gradient-based Graph Learning for SSL</a:t>
            </a:r>
          </a:p>
          <a:p>
            <a:pPr lvl="1"/>
            <a:r>
              <a:rPr lang="en-US" sz="2800" dirty="0"/>
              <a:t>Adaptive Parallel Search </a:t>
            </a:r>
          </a:p>
          <a:p>
            <a:r>
              <a:rPr lang="en-US" sz="3200" b="1" dirty="0"/>
              <a:t>Empirical Evaluation</a:t>
            </a:r>
          </a:p>
          <a:p>
            <a:pPr lvl="1"/>
            <a:r>
              <a:rPr lang="en-US" sz="2800" dirty="0"/>
              <a:t>Datasets &amp; Baselines</a:t>
            </a:r>
          </a:p>
          <a:p>
            <a:pPr lvl="1"/>
            <a:r>
              <a:rPr lang="en-US" sz="2800" dirty="0"/>
              <a:t>Result</a:t>
            </a:r>
          </a:p>
        </p:txBody>
      </p:sp>
      <p:pic>
        <p:nvPicPr>
          <p:cNvPr id="5" name="Picture 4">
            <a:extLst>
              <a:ext uri="{FF2B5EF4-FFF2-40B4-BE49-F238E27FC236}">
                <a16:creationId xmlns:a16="http://schemas.microsoft.com/office/drawing/2014/main" id="{77A9FD60-8958-564B-8A55-DA73025F1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Tree>
    <p:extLst>
      <p:ext uri="{BB962C8B-B14F-4D97-AF65-F5344CB8AC3E}">
        <p14:creationId xmlns:p14="http://schemas.microsoft.com/office/powerpoint/2010/main" val="38910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EB67E09F-3641-0F44-B8D7-380CB815A374}" type="slidenum">
              <a:rPr lang="en-US" smtClean="0"/>
              <a:pPr>
                <a:defRPr/>
              </a:pPr>
              <a:t>20</a:t>
            </a:fld>
            <a:endParaRPr lang="en-US"/>
          </a:p>
        </p:txBody>
      </p:sp>
      <p:pic>
        <p:nvPicPr>
          <p:cNvPr id="4" name="Picture 3"/>
          <p:cNvPicPr>
            <a:picLocks noChangeAspect="1"/>
          </p:cNvPicPr>
          <p:nvPr/>
        </p:nvPicPr>
        <p:blipFill>
          <a:blip r:embed="rId3"/>
          <a:stretch>
            <a:fillRect/>
          </a:stretch>
        </p:blipFill>
        <p:spPr>
          <a:xfrm>
            <a:off x="433724" y="1498792"/>
            <a:ext cx="11324551" cy="3506346"/>
          </a:xfrm>
          <a:prstGeom prst="rect">
            <a:avLst/>
          </a:prstGeom>
        </p:spPr>
      </p:pic>
      <p:sp>
        <p:nvSpPr>
          <p:cNvPr id="5" name="Title 1">
            <a:extLst>
              <a:ext uri="{FF2B5EF4-FFF2-40B4-BE49-F238E27FC236}">
                <a16:creationId xmlns:a16="http://schemas.microsoft.com/office/drawing/2014/main" id="{33C3704E-483A-8B45-8EF2-9A7E18E3A230}"/>
              </a:ext>
            </a:extLst>
          </p:cNvPr>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Datasets</a:t>
            </a:r>
            <a:endParaRPr lang="en-US" sz="5400" b="1" dirty="0">
              <a:latin typeface="+mn-lt"/>
            </a:endParaRPr>
          </a:p>
        </p:txBody>
      </p:sp>
    </p:spTree>
    <p:extLst>
      <p:ext uri="{BB962C8B-B14F-4D97-AF65-F5344CB8AC3E}">
        <p14:creationId xmlns:p14="http://schemas.microsoft.com/office/powerpoint/2010/main" val="4282163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EB67E09F-3641-0F44-B8D7-380CB815A374}" type="slidenum">
              <a:rPr lang="en-US" smtClean="0"/>
              <a:pPr>
                <a:defRPr/>
              </a:pPr>
              <a:t>21</a:t>
            </a:fld>
            <a:endParaRPr lang="en-US"/>
          </a:p>
        </p:txBody>
      </p:sp>
      <p:pic>
        <p:nvPicPr>
          <p:cNvPr id="4" name="Picture 3"/>
          <p:cNvPicPr>
            <a:picLocks noChangeAspect="1"/>
          </p:cNvPicPr>
          <p:nvPr/>
        </p:nvPicPr>
        <p:blipFill>
          <a:blip r:embed="rId3"/>
          <a:stretch>
            <a:fillRect/>
          </a:stretch>
        </p:blipFill>
        <p:spPr>
          <a:xfrm>
            <a:off x="2704470" y="1186676"/>
            <a:ext cx="9487530" cy="4415712"/>
          </a:xfrm>
          <a:prstGeom prst="rect">
            <a:avLst/>
          </a:prstGeom>
        </p:spPr>
      </p:pic>
      <p:sp>
        <p:nvSpPr>
          <p:cNvPr id="8" name="TextBox 7"/>
          <p:cNvSpPr txBox="1"/>
          <p:nvPr/>
        </p:nvSpPr>
        <p:spPr>
          <a:xfrm>
            <a:off x="548878" y="1491741"/>
            <a:ext cx="1660922" cy="525078"/>
          </a:xfrm>
          <a:prstGeom prst="rect">
            <a:avLst/>
          </a:prstGeom>
          <a:solidFill>
            <a:srgbClr val="FFFFFF"/>
          </a:solidFill>
        </p:spPr>
        <p:txBody>
          <a:bodyPr wrap="square" lIns="91439" tIns="45719" rIns="91439" bIns="45719">
            <a:spAutoFit/>
          </a:bodyPr>
          <a:lstStyle/>
          <a:p>
            <a:pPr algn="l">
              <a:defRPr/>
            </a:pPr>
            <a:r>
              <a:rPr lang="en-US" sz="2812" dirty="0" err="1">
                <a:solidFill>
                  <a:srgbClr val="B70F0F"/>
                </a:solidFill>
                <a:cs typeface="Gill Sans"/>
              </a:rPr>
              <a:t>strawmen</a:t>
            </a:r>
            <a:endParaRPr lang="en-US" sz="2812" dirty="0">
              <a:solidFill>
                <a:srgbClr val="B70F0F"/>
              </a:solidFill>
              <a:cs typeface="Gill Sans"/>
            </a:endParaRPr>
          </a:p>
        </p:txBody>
      </p:sp>
      <p:cxnSp>
        <p:nvCxnSpPr>
          <p:cNvPr id="9" name="Straight Arrow Connector 8"/>
          <p:cNvCxnSpPr>
            <a:cxnSpLocks/>
          </p:cNvCxnSpPr>
          <p:nvPr/>
        </p:nvCxnSpPr>
        <p:spPr bwMode="auto">
          <a:xfrm flipV="1">
            <a:off x="2209800" y="1414035"/>
            <a:ext cx="423140" cy="252457"/>
          </a:xfrm>
          <a:prstGeom prst="straightConnector1">
            <a:avLst/>
          </a:prstGeom>
          <a:blipFill dpi="0" rotWithShape="0">
            <a:blip r:embed="rId4"/>
            <a:srcRect/>
            <a:tile tx="0" ty="0" sx="100000" sy="100000" flip="none" algn="tl"/>
          </a:blipFill>
          <a:ln w="28575" cap="flat" cmpd="sng" algn="ctr">
            <a:solidFill>
              <a:srgbClr val="B70F0F"/>
            </a:solidFill>
            <a:prstDash val="solid"/>
            <a:miter lim="400000"/>
            <a:headEnd type="none" w="med" len="med"/>
            <a:tailEnd type="arrow"/>
          </a:ln>
          <a:effectLst/>
        </p:spPr>
      </p:cxnSp>
      <p:cxnSp>
        <p:nvCxnSpPr>
          <p:cNvPr id="10" name="Straight Arrow Connector 9"/>
          <p:cNvCxnSpPr/>
          <p:nvPr/>
        </p:nvCxnSpPr>
        <p:spPr bwMode="auto">
          <a:xfrm>
            <a:off x="2291128" y="2094527"/>
            <a:ext cx="321469" cy="267891"/>
          </a:xfrm>
          <a:prstGeom prst="straightConnector1">
            <a:avLst/>
          </a:prstGeom>
          <a:blipFill dpi="0" rotWithShape="0">
            <a:blip r:embed="rId4"/>
            <a:srcRect/>
            <a:tile tx="0" ty="0" sx="100000" sy="100000" flip="none" algn="tl"/>
          </a:blipFill>
          <a:ln w="28575" cap="flat" cmpd="sng" algn="ctr">
            <a:solidFill>
              <a:srgbClr val="B70F0F"/>
            </a:solidFill>
            <a:prstDash val="solid"/>
            <a:miter lim="400000"/>
            <a:headEnd type="none" w="med" len="med"/>
            <a:tailEnd type="arrow"/>
          </a:ln>
          <a:effectLst/>
        </p:spPr>
      </p:cxnSp>
      <p:sp>
        <p:nvSpPr>
          <p:cNvPr id="19" name="TextBox 18"/>
          <p:cNvSpPr txBox="1"/>
          <p:nvPr/>
        </p:nvSpPr>
        <p:spPr>
          <a:xfrm>
            <a:off x="395446" y="2888593"/>
            <a:ext cx="2464594" cy="525078"/>
          </a:xfrm>
          <a:prstGeom prst="rect">
            <a:avLst/>
          </a:prstGeom>
          <a:solidFill>
            <a:srgbClr val="FFFFFF"/>
          </a:solidFill>
        </p:spPr>
        <p:txBody>
          <a:bodyPr wrap="square" lIns="91439" tIns="45719" rIns="91439" bIns="45719">
            <a:spAutoFit/>
          </a:bodyPr>
          <a:lstStyle/>
          <a:p>
            <a:pPr algn="l">
              <a:defRPr/>
            </a:pPr>
            <a:r>
              <a:rPr lang="en-US" sz="2812" dirty="0">
                <a:solidFill>
                  <a:srgbClr val="B70F0F"/>
                </a:solidFill>
                <a:cs typeface="Gill Sans"/>
              </a:rPr>
              <a:t>gradient-based</a:t>
            </a:r>
          </a:p>
        </p:txBody>
      </p:sp>
      <p:sp>
        <p:nvSpPr>
          <p:cNvPr id="23" name="TextBox 22"/>
          <p:cNvSpPr txBox="1"/>
          <p:nvPr/>
        </p:nvSpPr>
        <p:spPr>
          <a:xfrm>
            <a:off x="-37194" y="3784430"/>
            <a:ext cx="3016761" cy="525078"/>
          </a:xfrm>
          <a:prstGeom prst="rect">
            <a:avLst/>
          </a:prstGeom>
          <a:solidFill>
            <a:srgbClr val="FFFFFF"/>
          </a:solidFill>
        </p:spPr>
        <p:txBody>
          <a:bodyPr wrap="square" lIns="91439" tIns="45719" rIns="91439" bIns="45719">
            <a:spAutoFit/>
          </a:bodyPr>
          <a:lstStyle/>
          <a:p>
            <a:pPr algn="l">
              <a:defRPr/>
            </a:pPr>
            <a:r>
              <a:rPr lang="en-US" sz="2812" dirty="0">
                <a:solidFill>
                  <a:srgbClr val="B70F0F"/>
                </a:solidFill>
                <a:cs typeface="Gill Sans"/>
              </a:rPr>
              <a:t>self-representation</a:t>
            </a:r>
          </a:p>
        </p:txBody>
      </p:sp>
      <p:sp>
        <p:nvSpPr>
          <p:cNvPr id="26" name="TextBox 25"/>
          <p:cNvSpPr txBox="1"/>
          <p:nvPr/>
        </p:nvSpPr>
        <p:spPr>
          <a:xfrm>
            <a:off x="297291" y="4547985"/>
            <a:ext cx="2464594" cy="525078"/>
          </a:xfrm>
          <a:prstGeom prst="rect">
            <a:avLst/>
          </a:prstGeom>
          <a:solidFill>
            <a:srgbClr val="FFFFFF"/>
          </a:solidFill>
        </p:spPr>
        <p:txBody>
          <a:bodyPr wrap="square" lIns="91439" tIns="45719" rIns="91439" bIns="45719">
            <a:spAutoFit/>
          </a:bodyPr>
          <a:lstStyle/>
          <a:p>
            <a:pPr algn="l">
              <a:defRPr/>
            </a:pPr>
            <a:r>
              <a:rPr lang="en-US" sz="2812" dirty="0">
                <a:solidFill>
                  <a:srgbClr val="B70F0F"/>
                </a:solidFill>
                <a:cs typeface="Gill Sans"/>
              </a:rPr>
              <a:t>metric learning</a:t>
            </a:r>
          </a:p>
        </p:txBody>
      </p:sp>
      <p:sp>
        <p:nvSpPr>
          <p:cNvPr id="16" name="Title 1">
            <a:extLst>
              <a:ext uri="{FF2B5EF4-FFF2-40B4-BE49-F238E27FC236}">
                <a16:creationId xmlns:a16="http://schemas.microsoft.com/office/drawing/2014/main" id="{E362C17B-ED17-9842-B03C-1CE8EF71E7A0}"/>
              </a:ext>
            </a:extLst>
          </p:cNvPr>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Baselines</a:t>
            </a:r>
            <a:endParaRPr lang="en-US" sz="5400" b="1" dirty="0">
              <a:latin typeface="+mn-lt"/>
            </a:endParaRPr>
          </a:p>
        </p:txBody>
      </p:sp>
    </p:spTree>
    <p:extLst>
      <p:ext uri="{BB962C8B-B14F-4D97-AF65-F5344CB8AC3E}">
        <p14:creationId xmlns:p14="http://schemas.microsoft.com/office/powerpoint/2010/main" val="179245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3"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EB67E09F-3641-0F44-B8D7-380CB815A374}" type="slidenum">
              <a:rPr lang="en-US" smtClean="0"/>
              <a:pPr>
                <a:defRPr/>
              </a:pPr>
              <a:t>22</a:t>
            </a:fld>
            <a:endParaRPr lang="en-US"/>
          </a:p>
        </p:txBody>
      </p:sp>
      <p:pic>
        <p:nvPicPr>
          <p:cNvPr id="4" name="Picture 3"/>
          <p:cNvPicPr>
            <a:picLocks noChangeAspect="1"/>
          </p:cNvPicPr>
          <p:nvPr/>
        </p:nvPicPr>
        <p:blipFill>
          <a:blip r:embed="rId3"/>
          <a:stretch>
            <a:fillRect/>
          </a:stretch>
        </p:blipFill>
        <p:spPr>
          <a:xfrm>
            <a:off x="637412" y="1742756"/>
            <a:ext cx="10917176" cy="3144866"/>
          </a:xfrm>
          <a:prstGeom prst="rect">
            <a:avLst/>
          </a:prstGeom>
        </p:spPr>
      </p:pic>
      <p:pic>
        <p:nvPicPr>
          <p:cNvPr id="5" name="Picture 4"/>
          <p:cNvPicPr>
            <a:picLocks noChangeAspect="1"/>
          </p:cNvPicPr>
          <p:nvPr/>
        </p:nvPicPr>
        <p:blipFill>
          <a:blip r:embed="rId4"/>
          <a:stretch>
            <a:fillRect/>
          </a:stretch>
        </p:blipFill>
        <p:spPr>
          <a:xfrm>
            <a:off x="4174740" y="5082769"/>
            <a:ext cx="5711427" cy="448755"/>
          </a:xfrm>
          <a:prstGeom prst="rect">
            <a:avLst/>
          </a:prstGeom>
        </p:spPr>
      </p:pic>
      <p:pic>
        <p:nvPicPr>
          <p:cNvPr id="6" name="Picture 5"/>
          <p:cNvPicPr>
            <a:picLocks noChangeAspect="1"/>
          </p:cNvPicPr>
          <p:nvPr/>
        </p:nvPicPr>
        <p:blipFill>
          <a:blip r:embed="rId5"/>
          <a:stretch>
            <a:fillRect/>
          </a:stretch>
        </p:blipFill>
        <p:spPr>
          <a:xfrm>
            <a:off x="4806815" y="5528906"/>
            <a:ext cx="5657850" cy="321469"/>
          </a:xfrm>
          <a:prstGeom prst="rect">
            <a:avLst/>
          </a:prstGeom>
        </p:spPr>
      </p:pic>
      <p:grpSp>
        <p:nvGrpSpPr>
          <p:cNvPr id="10" name="Group 9"/>
          <p:cNvGrpSpPr/>
          <p:nvPr/>
        </p:nvGrpSpPr>
        <p:grpSpPr>
          <a:xfrm>
            <a:off x="3935022" y="1226843"/>
            <a:ext cx="5243804" cy="478390"/>
            <a:chOff x="2616200" y="6019800"/>
            <a:chExt cx="6191250" cy="457200"/>
          </a:xfrm>
        </p:grpSpPr>
        <p:pic>
          <p:nvPicPr>
            <p:cNvPr id="7" name="Picture 6"/>
            <p:cNvPicPr>
              <a:picLocks noChangeAspect="1"/>
            </p:cNvPicPr>
            <p:nvPr/>
          </p:nvPicPr>
          <p:blipFill>
            <a:blip r:embed="rId6"/>
            <a:stretch>
              <a:fillRect/>
            </a:stretch>
          </p:blipFill>
          <p:spPr>
            <a:xfrm>
              <a:off x="2616200" y="6019800"/>
              <a:ext cx="2606040" cy="457200"/>
            </a:xfrm>
            <a:prstGeom prst="rect">
              <a:avLst/>
            </a:prstGeom>
          </p:spPr>
        </p:pic>
        <p:pic>
          <p:nvPicPr>
            <p:cNvPr id="9" name="Picture 8"/>
            <p:cNvPicPr>
              <a:picLocks noChangeAspect="1"/>
            </p:cNvPicPr>
            <p:nvPr/>
          </p:nvPicPr>
          <p:blipFill>
            <a:blip r:embed="rId7"/>
            <a:stretch>
              <a:fillRect/>
            </a:stretch>
          </p:blipFill>
          <p:spPr>
            <a:xfrm>
              <a:off x="5207000" y="6032500"/>
              <a:ext cx="3600450" cy="444500"/>
            </a:xfrm>
            <a:prstGeom prst="rect">
              <a:avLst/>
            </a:prstGeom>
          </p:spPr>
        </p:pic>
      </p:grpSp>
      <p:pic>
        <p:nvPicPr>
          <p:cNvPr id="11" name="Picture 10"/>
          <p:cNvPicPr>
            <a:picLocks noChangeAspect="1"/>
          </p:cNvPicPr>
          <p:nvPr/>
        </p:nvPicPr>
        <p:blipFill>
          <a:blip r:embed="rId8"/>
          <a:stretch>
            <a:fillRect/>
          </a:stretch>
        </p:blipFill>
        <p:spPr>
          <a:xfrm>
            <a:off x="870524" y="1226843"/>
            <a:ext cx="2710876" cy="478390"/>
          </a:xfrm>
          <a:prstGeom prst="rect">
            <a:avLst/>
          </a:prstGeom>
        </p:spPr>
      </p:pic>
      <p:sp>
        <p:nvSpPr>
          <p:cNvPr id="12" name="Title 1">
            <a:extLst>
              <a:ext uri="{FF2B5EF4-FFF2-40B4-BE49-F238E27FC236}">
                <a16:creationId xmlns:a16="http://schemas.microsoft.com/office/drawing/2014/main" id="{96D865C2-9259-6841-806C-28805054D616}"/>
              </a:ext>
            </a:extLst>
          </p:cNvPr>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Single-thread Results</a:t>
            </a:r>
            <a:endParaRPr lang="en-US" sz="5400" b="1" dirty="0">
              <a:latin typeface="+mn-lt"/>
            </a:endParaRPr>
          </a:p>
        </p:txBody>
      </p:sp>
    </p:spTree>
    <p:extLst>
      <p:ext uri="{BB962C8B-B14F-4D97-AF65-F5344CB8AC3E}">
        <p14:creationId xmlns:p14="http://schemas.microsoft.com/office/powerpoint/2010/main" val="1784628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EB67E09F-3641-0F44-B8D7-380CB815A374}" type="slidenum">
              <a:rPr lang="en-US" smtClean="0"/>
              <a:pPr>
                <a:defRPr/>
              </a:pPr>
              <a:t>23</a:t>
            </a:fld>
            <a:endParaRPr lang="en-US"/>
          </a:p>
        </p:txBody>
      </p:sp>
      <p:sp>
        <p:nvSpPr>
          <p:cNvPr id="3" name="Title 2"/>
          <p:cNvSpPr>
            <a:spLocks noGrp="1"/>
          </p:cNvSpPr>
          <p:nvPr>
            <p:ph type="title"/>
          </p:nvPr>
        </p:nvSpPr>
        <p:spPr>
          <a:xfrm>
            <a:off x="838200" y="136525"/>
            <a:ext cx="10510157" cy="1554163"/>
          </a:xfrm>
        </p:spPr>
        <p:txBody>
          <a:bodyPr>
            <a:normAutofit/>
          </a:bodyPr>
          <a:lstStyle/>
          <a:p>
            <a:br>
              <a:rPr lang="en-US" b="1" dirty="0">
                <a:latin typeface="+mn-lt"/>
              </a:rPr>
            </a:br>
            <a:r>
              <a:rPr lang="en-US" sz="3375" b="1" dirty="0">
                <a:latin typeface="+mn-lt"/>
              </a:rPr>
              <a:t>Increasing labeling % , results averaged across all datasets</a:t>
            </a:r>
            <a:endParaRPr lang="en-US" b="1" dirty="0">
              <a:latin typeface="+mn-lt"/>
            </a:endParaRPr>
          </a:p>
        </p:txBody>
      </p:sp>
      <p:pic>
        <p:nvPicPr>
          <p:cNvPr id="4" name="Picture 3"/>
          <p:cNvPicPr>
            <a:picLocks noChangeAspect="1"/>
          </p:cNvPicPr>
          <p:nvPr/>
        </p:nvPicPr>
        <p:blipFill>
          <a:blip r:embed="rId3"/>
          <a:stretch>
            <a:fillRect/>
          </a:stretch>
        </p:blipFill>
        <p:spPr>
          <a:xfrm>
            <a:off x="2150024" y="1545158"/>
            <a:ext cx="7907586" cy="3859655"/>
          </a:xfrm>
          <a:prstGeom prst="rect">
            <a:avLst/>
          </a:prstGeom>
        </p:spPr>
      </p:pic>
      <p:pic>
        <p:nvPicPr>
          <p:cNvPr id="5" name="Picture 4"/>
          <p:cNvPicPr>
            <a:picLocks noChangeAspect="1"/>
          </p:cNvPicPr>
          <p:nvPr/>
        </p:nvPicPr>
        <p:blipFill>
          <a:blip r:embed="rId4"/>
          <a:stretch>
            <a:fillRect/>
          </a:stretch>
        </p:blipFill>
        <p:spPr>
          <a:xfrm>
            <a:off x="3470672" y="5357812"/>
            <a:ext cx="4607719" cy="362035"/>
          </a:xfrm>
          <a:prstGeom prst="rect">
            <a:avLst/>
          </a:prstGeom>
        </p:spPr>
      </p:pic>
      <p:pic>
        <p:nvPicPr>
          <p:cNvPr id="6" name="Picture 5"/>
          <p:cNvPicPr>
            <a:picLocks noChangeAspect="1"/>
          </p:cNvPicPr>
          <p:nvPr/>
        </p:nvPicPr>
        <p:blipFill>
          <a:blip r:embed="rId5"/>
          <a:stretch>
            <a:fillRect/>
          </a:stretch>
        </p:blipFill>
        <p:spPr>
          <a:xfrm>
            <a:off x="3899000" y="5719847"/>
            <a:ext cx="5657850" cy="321469"/>
          </a:xfrm>
          <a:prstGeom prst="rect">
            <a:avLst/>
          </a:prstGeom>
        </p:spPr>
      </p:pic>
      <p:sp>
        <p:nvSpPr>
          <p:cNvPr id="8" name="Title 1">
            <a:extLst>
              <a:ext uri="{FF2B5EF4-FFF2-40B4-BE49-F238E27FC236}">
                <a16:creationId xmlns:a16="http://schemas.microsoft.com/office/drawing/2014/main" id="{3F3D83C1-5EE6-674A-BF8D-A661BE25BF47}"/>
              </a:ext>
            </a:extLst>
          </p:cNvPr>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Single-thread Results</a:t>
            </a:r>
            <a:endParaRPr lang="en-US" sz="5400" b="1" dirty="0">
              <a:latin typeface="+mn-lt"/>
            </a:endParaRPr>
          </a:p>
        </p:txBody>
      </p:sp>
    </p:spTree>
    <p:extLst>
      <p:ext uri="{BB962C8B-B14F-4D97-AF65-F5344CB8AC3E}">
        <p14:creationId xmlns:p14="http://schemas.microsoft.com/office/powerpoint/2010/main" val="1109348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057" y="994172"/>
            <a:ext cx="10173429" cy="5357812"/>
          </a:xfrm>
        </p:spPr>
        <p:txBody>
          <a:bodyPr>
            <a:normAutofit/>
          </a:bodyPr>
          <a:lstStyle/>
          <a:p>
            <a:r>
              <a:rPr lang="en-US" b="1" dirty="0"/>
              <a:t>Double the feature space by adding 100% new columns with Normal(0,1) noise</a:t>
            </a:r>
          </a:p>
        </p:txBody>
      </p:sp>
      <p:pic>
        <p:nvPicPr>
          <p:cNvPr id="4" name="Picture 3"/>
          <p:cNvPicPr>
            <a:picLocks noChangeAspect="1"/>
          </p:cNvPicPr>
          <p:nvPr/>
        </p:nvPicPr>
        <p:blipFill>
          <a:blip r:embed="rId3"/>
          <a:stretch>
            <a:fillRect/>
          </a:stretch>
        </p:blipFill>
        <p:spPr>
          <a:xfrm>
            <a:off x="1730298" y="1811323"/>
            <a:ext cx="8471005" cy="3436807"/>
          </a:xfrm>
          <a:prstGeom prst="rect">
            <a:avLst/>
          </a:prstGeom>
        </p:spPr>
      </p:pic>
      <p:sp>
        <p:nvSpPr>
          <p:cNvPr id="5" name="TextBox 4"/>
          <p:cNvSpPr txBox="1"/>
          <p:nvPr/>
        </p:nvSpPr>
        <p:spPr>
          <a:xfrm>
            <a:off x="1517602" y="5232950"/>
            <a:ext cx="9156796" cy="954105"/>
          </a:xfrm>
          <a:prstGeom prst="rect">
            <a:avLst/>
          </a:prstGeom>
          <a:noFill/>
        </p:spPr>
        <p:txBody>
          <a:bodyPr wrap="square" lIns="91439" tIns="45719" rIns="91439" bIns="45719">
            <a:spAutoFit/>
          </a:bodyPr>
          <a:lstStyle/>
          <a:p>
            <a:pPr marL="321457" indent="-321457">
              <a:buFont typeface="Wingdings" charset="2"/>
              <a:buChar char="Ø"/>
              <a:defRPr/>
            </a:pPr>
            <a:r>
              <a:rPr lang="en-US" sz="2800" dirty="0"/>
              <a:t>IDML failed to learn metric due to degeneracy</a:t>
            </a:r>
          </a:p>
          <a:p>
            <a:pPr marL="321457" indent="-321457">
              <a:buFont typeface="Wingdings" charset="2"/>
              <a:buChar char="Ø"/>
              <a:defRPr/>
            </a:pPr>
            <a:r>
              <a:rPr lang="en-US" sz="2800" dirty="0"/>
              <a:t>AEW authors’ implementation threw out-of-memory errors </a:t>
            </a:r>
          </a:p>
        </p:txBody>
      </p:sp>
      <p:sp>
        <p:nvSpPr>
          <p:cNvPr id="6" name="Rectangle 1"/>
          <p:cNvSpPr>
            <a:spLocks/>
          </p:cNvSpPr>
          <p:nvPr/>
        </p:nvSpPr>
        <p:spPr bwMode="auto">
          <a:xfrm>
            <a:off x="10201303" y="6505278"/>
            <a:ext cx="235642" cy="2669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5719" tIns="35719" rIns="35719" bIns="35719">
            <a:spAutoFit/>
          </a:bodyPr>
          <a:lstStyle/>
          <a:p>
            <a:pPr algn="r">
              <a:defRPr/>
            </a:pPr>
            <a:fld id="{5B334505-359D-3641-8A58-509F4EA81444}" type="slidenum">
              <a:rPr lang="en-US" sz="1266">
                <a:solidFill>
                  <a:srgbClr val="53585F"/>
                </a:solidFill>
                <a:latin typeface="Gill Sans" charset="0"/>
                <a:cs typeface="Gill Sans" charset="0"/>
                <a:sym typeface="Gill Sans" charset="0"/>
              </a:rPr>
              <a:pPr algn="r">
                <a:defRPr/>
              </a:pPr>
              <a:t>24</a:t>
            </a:fld>
            <a:endParaRPr lang="en-US" sz="1266" dirty="0">
              <a:solidFill>
                <a:srgbClr val="53585F"/>
              </a:solidFill>
              <a:latin typeface="Gill Sans" charset="0"/>
              <a:cs typeface="Gill Sans" charset="0"/>
              <a:sym typeface="Gill Sans" charset="0"/>
            </a:endParaRPr>
          </a:p>
        </p:txBody>
      </p:sp>
      <p:sp>
        <p:nvSpPr>
          <p:cNvPr id="7" name="Title 1">
            <a:extLst>
              <a:ext uri="{FF2B5EF4-FFF2-40B4-BE49-F238E27FC236}">
                <a16:creationId xmlns:a16="http://schemas.microsoft.com/office/drawing/2014/main" id="{0AE62422-1E4D-B342-83BC-F10B56D74131}"/>
              </a:ext>
            </a:extLst>
          </p:cNvPr>
          <p:cNvSpPr txBox="1">
            <a:spLocks/>
          </p:cNvSpPr>
          <p:nvPr/>
        </p:nvSpPr>
        <p:spPr>
          <a:xfrm>
            <a:off x="0" y="0"/>
            <a:ext cx="121920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Parallel results with Noisy Features</a:t>
            </a:r>
            <a:endParaRPr lang="en-US" sz="5400" b="1" dirty="0">
              <a:latin typeface="+mn-lt"/>
            </a:endParaRPr>
          </a:p>
        </p:txBody>
      </p:sp>
    </p:spTree>
    <p:extLst>
      <p:ext uri="{BB962C8B-B14F-4D97-AF65-F5344CB8AC3E}">
        <p14:creationId xmlns:p14="http://schemas.microsoft.com/office/powerpoint/2010/main" val="600045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EB67E09F-3641-0F44-B8D7-380CB815A374}" type="slidenum">
              <a:rPr lang="en-US" smtClean="0"/>
              <a:pPr>
                <a:defRPr/>
              </a:pPr>
              <a:t>25</a:t>
            </a:fld>
            <a:endParaRPr lang="en-US"/>
          </a:p>
        </p:txBody>
      </p:sp>
      <p:pic>
        <p:nvPicPr>
          <p:cNvPr id="4" name="Picture 3"/>
          <p:cNvPicPr>
            <a:picLocks noChangeAspect="1"/>
          </p:cNvPicPr>
          <p:nvPr/>
        </p:nvPicPr>
        <p:blipFill>
          <a:blip r:embed="rId3"/>
          <a:stretch>
            <a:fillRect/>
          </a:stretch>
        </p:blipFill>
        <p:spPr>
          <a:xfrm>
            <a:off x="838200" y="1592679"/>
            <a:ext cx="10743936" cy="3852407"/>
          </a:xfrm>
          <a:prstGeom prst="rect">
            <a:avLst/>
          </a:prstGeom>
        </p:spPr>
      </p:pic>
      <p:sp>
        <p:nvSpPr>
          <p:cNvPr id="5" name="TextBox 4"/>
          <p:cNvSpPr txBox="1"/>
          <p:nvPr/>
        </p:nvSpPr>
        <p:spPr>
          <a:xfrm>
            <a:off x="1907381" y="5632243"/>
            <a:ext cx="8511076" cy="523218"/>
          </a:xfrm>
          <a:prstGeom prst="rect">
            <a:avLst/>
          </a:prstGeom>
          <a:noFill/>
        </p:spPr>
        <p:txBody>
          <a:bodyPr wrap="square" lIns="91439" tIns="45719" rIns="91439" bIns="45719">
            <a:spAutoFit/>
          </a:bodyPr>
          <a:lstStyle/>
          <a:p>
            <a:pPr marL="321457" indent="-321457">
              <a:buFont typeface="Wingdings" charset="2"/>
              <a:buChar char="Ø"/>
              <a:defRPr/>
            </a:pPr>
            <a:r>
              <a:rPr lang="en-US" sz="2800" dirty="0"/>
              <a:t>PG-Learn estimates </a:t>
            </a:r>
            <a:r>
              <a:rPr lang="en-US" sz="2800" dirty="0">
                <a:solidFill>
                  <a:srgbClr val="00882B"/>
                </a:solidFill>
              </a:rPr>
              <a:t>lower weights</a:t>
            </a:r>
            <a:r>
              <a:rPr lang="en-US" sz="2800" dirty="0"/>
              <a:t> for </a:t>
            </a:r>
            <a:r>
              <a:rPr lang="en-US" sz="2800" b="1" dirty="0">
                <a:solidFill>
                  <a:srgbClr val="00882B"/>
                </a:solidFill>
              </a:rPr>
              <a:t>noisy</a:t>
            </a:r>
            <a:r>
              <a:rPr lang="en-US" sz="2800" dirty="0"/>
              <a:t> columns</a:t>
            </a:r>
          </a:p>
        </p:txBody>
      </p:sp>
      <p:sp>
        <p:nvSpPr>
          <p:cNvPr id="22" name="Right Arrow 11"/>
          <p:cNvSpPr>
            <a:spLocks noChangeArrowheads="1"/>
          </p:cNvSpPr>
          <p:nvPr/>
        </p:nvSpPr>
        <p:spPr bwMode="auto">
          <a:xfrm rot="5400000">
            <a:off x="6120750" y="2514859"/>
            <a:ext cx="1285875" cy="160734"/>
          </a:xfrm>
          <a:prstGeom prst="rightArrow">
            <a:avLst>
              <a:gd name="adj1" fmla="val 22960"/>
              <a:gd name="adj2" fmla="val 85637"/>
            </a:avLst>
          </a:prstGeom>
          <a:solidFill>
            <a:srgbClr val="008000"/>
          </a:solidFill>
          <a:ln w="9525">
            <a:solidFill>
              <a:schemeClr val="accent2"/>
            </a:solidFill>
            <a:round/>
            <a:headEnd/>
            <a:tailEnd/>
          </a:ln>
        </p:spPr>
        <p:txBody>
          <a:bodyPr/>
          <a:lstStyle/>
          <a:p>
            <a:pPr marL="241093" indent="-241093">
              <a:spcBef>
                <a:spcPct val="20000"/>
              </a:spcBef>
              <a:buClr>
                <a:schemeClr val="accent1"/>
              </a:buClr>
              <a:buSzPct val="65000"/>
              <a:buFont typeface="Wingdings" charset="0"/>
              <a:buChar char="n"/>
            </a:pPr>
            <a:endParaRPr lang="en-US" sz="1266">
              <a:solidFill>
                <a:schemeClr val="accent2"/>
              </a:solidFill>
            </a:endParaRPr>
          </a:p>
        </p:txBody>
      </p:sp>
      <p:sp>
        <p:nvSpPr>
          <p:cNvPr id="23" name="Right Arrow 11"/>
          <p:cNvSpPr>
            <a:spLocks noChangeArrowheads="1"/>
          </p:cNvSpPr>
          <p:nvPr/>
        </p:nvSpPr>
        <p:spPr bwMode="auto">
          <a:xfrm rot="5400000">
            <a:off x="10746753" y="3613591"/>
            <a:ext cx="428625" cy="107156"/>
          </a:xfrm>
          <a:prstGeom prst="rightArrow">
            <a:avLst>
              <a:gd name="adj1" fmla="val 22960"/>
              <a:gd name="adj2" fmla="val 85637"/>
            </a:avLst>
          </a:prstGeom>
          <a:solidFill>
            <a:srgbClr val="008000"/>
          </a:solidFill>
          <a:ln w="9525">
            <a:solidFill>
              <a:schemeClr val="accent2"/>
            </a:solidFill>
            <a:round/>
            <a:headEnd/>
            <a:tailEnd/>
          </a:ln>
        </p:spPr>
        <p:txBody>
          <a:bodyPr/>
          <a:lstStyle/>
          <a:p>
            <a:pPr marL="241093" indent="-241093">
              <a:spcBef>
                <a:spcPct val="20000"/>
              </a:spcBef>
              <a:buClr>
                <a:schemeClr val="accent1"/>
              </a:buClr>
              <a:buSzPct val="65000"/>
              <a:buFont typeface="Wingdings" charset="0"/>
              <a:buChar char="n"/>
            </a:pPr>
            <a:endParaRPr lang="en-US" sz="1266">
              <a:solidFill>
                <a:schemeClr val="accent2"/>
              </a:solidFill>
            </a:endParaRPr>
          </a:p>
        </p:txBody>
      </p:sp>
      <p:sp>
        <p:nvSpPr>
          <p:cNvPr id="24" name="Right Arrow 11"/>
          <p:cNvSpPr>
            <a:spLocks noChangeArrowheads="1"/>
          </p:cNvSpPr>
          <p:nvPr/>
        </p:nvSpPr>
        <p:spPr bwMode="auto">
          <a:xfrm rot="5400000">
            <a:off x="4525988" y="3798183"/>
            <a:ext cx="321469" cy="160734"/>
          </a:xfrm>
          <a:prstGeom prst="rightArrow">
            <a:avLst>
              <a:gd name="adj1" fmla="val 22960"/>
              <a:gd name="adj2" fmla="val 85637"/>
            </a:avLst>
          </a:prstGeom>
          <a:solidFill>
            <a:srgbClr val="008000"/>
          </a:solidFill>
          <a:ln w="9525">
            <a:solidFill>
              <a:schemeClr val="accent2"/>
            </a:solidFill>
            <a:round/>
            <a:headEnd/>
            <a:tailEnd/>
          </a:ln>
        </p:spPr>
        <p:txBody>
          <a:bodyPr/>
          <a:lstStyle/>
          <a:p>
            <a:pPr marL="241093" indent="-241093">
              <a:spcBef>
                <a:spcPct val="20000"/>
              </a:spcBef>
              <a:buClr>
                <a:schemeClr val="accent1"/>
              </a:buClr>
              <a:buSzPct val="65000"/>
              <a:buFont typeface="Wingdings" charset="0"/>
              <a:buChar char="n"/>
            </a:pPr>
            <a:endParaRPr lang="en-US" sz="1266">
              <a:solidFill>
                <a:schemeClr val="accent2"/>
              </a:solidFill>
            </a:endParaRPr>
          </a:p>
        </p:txBody>
      </p:sp>
      <p:sp>
        <p:nvSpPr>
          <p:cNvPr id="25" name="Right Arrow 11"/>
          <p:cNvSpPr>
            <a:spLocks noChangeArrowheads="1"/>
          </p:cNvSpPr>
          <p:nvPr/>
        </p:nvSpPr>
        <p:spPr bwMode="auto">
          <a:xfrm rot="5400000">
            <a:off x="8774652" y="3742565"/>
            <a:ext cx="160734" cy="107152"/>
          </a:xfrm>
          <a:prstGeom prst="rightArrow">
            <a:avLst>
              <a:gd name="adj1" fmla="val 22960"/>
              <a:gd name="adj2" fmla="val 85637"/>
            </a:avLst>
          </a:prstGeom>
          <a:solidFill>
            <a:srgbClr val="008000"/>
          </a:solidFill>
          <a:ln w="9525">
            <a:solidFill>
              <a:schemeClr val="accent2"/>
            </a:solidFill>
            <a:round/>
            <a:headEnd/>
            <a:tailEnd/>
          </a:ln>
        </p:spPr>
        <p:txBody>
          <a:bodyPr/>
          <a:lstStyle/>
          <a:p>
            <a:pPr marL="241093" indent="-241093">
              <a:spcBef>
                <a:spcPct val="20000"/>
              </a:spcBef>
              <a:buClr>
                <a:schemeClr val="accent1"/>
              </a:buClr>
              <a:buSzPct val="65000"/>
              <a:buFont typeface="Wingdings" charset="0"/>
              <a:buChar char="n"/>
            </a:pPr>
            <a:endParaRPr lang="en-US" sz="1266">
              <a:solidFill>
                <a:schemeClr val="accent2"/>
              </a:solidFill>
            </a:endParaRPr>
          </a:p>
        </p:txBody>
      </p:sp>
      <p:sp>
        <p:nvSpPr>
          <p:cNvPr id="27" name="Right Arrow 11"/>
          <p:cNvSpPr>
            <a:spLocks noChangeArrowheads="1"/>
          </p:cNvSpPr>
          <p:nvPr/>
        </p:nvSpPr>
        <p:spPr bwMode="auto">
          <a:xfrm rot="5400000">
            <a:off x="2366704" y="3635407"/>
            <a:ext cx="428625" cy="160734"/>
          </a:xfrm>
          <a:prstGeom prst="rightArrow">
            <a:avLst>
              <a:gd name="adj1" fmla="val 22960"/>
              <a:gd name="adj2" fmla="val 85637"/>
            </a:avLst>
          </a:prstGeom>
          <a:solidFill>
            <a:srgbClr val="008000"/>
          </a:solidFill>
          <a:ln w="9525">
            <a:solidFill>
              <a:schemeClr val="accent2"/>
            </a:solidFill>
            <a:round/>
            <a:headEnd/>
            <a:tailEnd/>
          </a:ln>
        </p:spPr>
        <p:txBody>
          <a:bodyPr/>
          <a:lstStyle/>
          <a:p>
            <a:pPr marL="241093" indent="-241093">
              <a:spcBef>
                <a:spcPct val="20000"/>
              </a:spcBef>
              <a:buClr>
                <a:schemeClr val="accent1"/>
              </a:buClr>
              <a:buSzPct val="65000"/>
              <a:buFont typeface="Wingdings" charset="0"/>
              <a:buChar char="n"/>
            </a:pPr>
            <a:endParaRPr lang="en-US" sz="1266">
              <a:solidFill>
                <a:schemeClr val="accent2"/>
              </a:solidFill>
            </a:endParaRPr>
          </a:p>
        </p:txBody>
      </p:sp>
      <p:sp>
        <p:nvSpPr>
          <p:cNvPr id="13" name="Title 1">
            <a:extLst>
              <a:ext uri="{FF2B5EF4-FFF2-40B4-BE49-F238E27FC236}">
                <a16:creationId xmlns:a16="http://schemas.microsoft.com/office/drawing/2014/main" id="{17AE8A81-2528-0142-9B0A-A790AF74CF1B}"/>
              </a:ext>
            </a:extLst>
          </p:cNvPr>
          <p:cNvSpPr txBox="1">
            <a:spLocks/>
          </p:cNvSpPr>
          <p:nvPr/>
        </p:nvSpPr>
        <p:spPr>
          <a:xfrm>
            <a:off x="0" y="0"/>
            <a:ext cx="121920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Parallel results with Noisy Features</a:t>
            </a:r>
            <a:endParaRPr lang="en-US" sz="5400" b="1" dirty="0">
              <a:latin typeface="+mn-lt"/>
            </a:endParaRPr>
          </a:p>
        </p:txBody>
      </p:sp>
      <p:sp>
        <p:nvSpPr>
          <p:cNvPr id="8" name="Rectangle 7">
            <a:extLst>
              <a:ext uri="{FF2B5EF4-FFF2-40B4-BE49-F238E27FC236}">
                <a16:creationId xmlns:a16="http://schemas.microsoft.com/office/drawing/2014/main" id="{09B851A2-0452-9642-B602-A7CD86E1A7C7}"/>
              </a:ext>
            </a:extLst>
          </p:cNvPr>
          <p:cNvSpPr/>
          <p:nvPr/>
        </p:nvSpPr>
        <p:spPr>
          <a:xfrm>
            <a:off x="1314110" y="994172"/>
            <a:ext cx="6486519" cy="584775"/>
          </a:xfrm>
          <a:prstGeom prst="rect">
            <a:avLst/>
          </a:prstGeom>
        </p:spPr>
        <p:txBody>
          <a:bodyPr wrap="none">
            <a:spAutoFit/>
          </a:bodyPr>
          <a:lstStyle/>
          <a:p>
            <a:r>
              <a:rPr lang="en-US" sz="3200" b="1" dirty="0"/>
              <a:t>investigating learned feature weights</a:t>
            </a:r>
          </a:p>
        </p:txBody>
      </p:sp>
      <p:sp>
        <p:nvSpPr>
          <p:cNvPr id="9" name="Rectangle 8">
            <a:extLst>
              <a:ext uri="{FF2B5EF4-FFF2-40B4-BE49-F238E27FC236}">
                <a16:creationId xmlns:a16="http://schemas.microsoft.com/office/drawing/2014/main" id="{EAF9C49A-A1A2-4147-8BFB-7293E5FA070A}"/>
              </a:ext>
            </a:extLst>
          </p:cNvPr>
          <p:cNvSpPr/>
          <p:nvPr/>
        </p:nvSpPr>
        <p:spPr>
          <a:xfrm>
            <a:off x="10062299" y="1062593"/>
            <a:ext cx="1904689" cy="523220"/>
          </a:xfrm>
          <a:prstGeom prst="rect">
            <a:avLst/>
          </a:prstGeom>
        </p:spPr>
        <p:txBody>
          <a:bodyPr wrap="none">
            <a:spAutoFit/>
          </a:bodyPr>
          <a:lstStyle/>
          <a:p>
            <a:r>
              <a:rPr lang="en-US" sz="2800" b="1" dirty="0">
                <a:solidFill>
                  <a:srgbClr val="92D050"/>
                </a:solidFill>
              </a:rPr>
              <a:t>Effective ✅</a:t>
            </a:r>
          </a:p>
        </p:txBody>
      </p:sp>
    </p:spTree>
    <p:extLst>
      <p:ext uri="{BB962C8B-B14F-4D97-AF65-F5344CB8AC3E}">
        <p14:creationId xmlns:p14="http://schemas.microsoft.com/office/powerpoint/2010/main" val="34020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p:cNvSpPr>
          <p:nvPr/>
        </p:nvSpPr>
        <p:spPr bwMode="auto">
          <a:xfrm>
            <a:off x="10201303" y="6505278"/>
            <a:ext cx="235642" cy="2669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5719" tIns="35719" rIns="35719" bIns="35719">
            <a:spAutoFit/>
          </a:bodyPr>
          <a:lstStyle/>
          <a:p>
            <a:pPr algn="r">
              <a:defRPr/>
            </a:pPr>
            <a:fld id="{5B334505-359D-3641-8A58-509F4EA81444}" type="slidenum">
              <a:rPr lang="en-US" sz="1266">
                <a:solidFill>
                  <a:srgbClr val="53585F"/>
                </a:solidFill>
                <a:latin typeface="Gill Sans" charset="0"/>
                <a:cs typeface="Gill Sans" charset="0"/>
                <a:sym typeface="Gill Sans" charset="0"/>
              </a:rPr>
              <a:pPr algn="r">
                <a:defRPr/>
              </a:pPr>
              <a:t>26</a:t>
            </a:fld>
            <a:endParaRPr lang="en-US" sz="1266" dirty="0">
              <a:solidFill>
                <a:srgbClr val="53585F"/>
              </a:solidFill>
              <a:latin typeface="Gill Sans" charset="0"/>
              <a:cs typeface="Gill Sans" charset="0"/>
              <a:sym typeface="Gill Sans" charset="0"/>
            </a:endParaRPr>
          </a:p>
        </p:txBody>
      </p:sp>
      <p:sp>
        <p:nvSpPr>
          <p:cNvPr id="119811" name="Rectangle 3"/>
          <p:cNvSpPr>
            <a:spLocks/>
          </p:cNvSpPr>
          <p:nvPr/>
        </p:nvSpPr>
        <p:spPr bwMode="auto">
          <a:xfrm>
            <a:off x="6491913" y="1938705"/>
            <a:ext cx="5518691" cy="1221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5719" tIns="35719" rIns="35719" bIns="35719">
            <a:spAutoFit/>
          </a:bodyPr>
          <a:lstStyle/>
          <a:p>
            <a:pPr>
              <a:lnSpc>
                <a:spcPct val="70000"/>
              </a:lnSpc>
              <a:spcBef>
                <a:spcPts val="773"/>
              </a:spcBef>
              <a:defRPr/>
            </a:pPr>
            <a:r>
              <a:rPr lang="en-US" sz="4640" dirty="0">
                <a:latin typeface="Gill Sans SemiBold" charset="0"/>
                <a:cs typeface="Gill Sans SemiBold" charset="0"/>
                <a:sym typeface="Gill Sans SemiBold" charset="0"/>
              </a:rPr>
              <a:t>PG-Learn</a:t>
            </a:r>
          </a:p>
          <a:p>
            <a:r>
              <a:rPr lang="en-US" sz="4219" dirty="0">
                <a:latin typeface="Gill Sans"/>
                <a:cs typeface="Gill Sans"/>
                <a:hlinkClick r:id="rId3"/>
              </a:rPr>
              <a:t>https://</a:t>
            </a:r>
            <a:r>
              <a:rPr lang="en-US" sz="4219" dirty="0" err="1">
                <a:latin typeface="Gill Sans"/>
                <a:cs typeface="Gill Sans"/>
                <a:hlinkClick r:id="rId3"/>
              </a:rPr>
              <a:t>pg-learn.github.io</a:t>
            </a:r>
            <a:endParaRPr lang="en-US" sz="5062" dirty="0"/>
          </a:p>
        </p:txBody>
      </p:sp>
      <p:sp>
        <p:nvSpPr>
          <p:cNvPr id="13" name="Title 1"/>
          <p:cNvSpPr txBox="1">
            <a:spLocks/>
          </p:cNvSpPr>
          <p:nvPr/>
        </p:nvSpPr>
        <p:spPr bwMode="auto">
          <a:xfrm>
            <a:off x="4304532" y="3929808"/>
            <a:ext cx="3582936" cy="9753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eaLnBrk="0">
              <a:defRPr sz="3600">
                <a:solidFill>
                  <a:srgbClr val="000000"/>
                </a:solidFill>
                <a:latin typeface="Helvetica Light" charset="0"/>
                <a:ea typeface="ＭＳ Ｐゴシック" charset="0"/>
                <a:cs typeface="ＭＳ Ｐゴシック" charset="0"/>
                <a:sym typeface="Helvetica Light" charset="0"/>
              </a:defRPr>
            </a:lvl1pPr>
            <a:lvl2pPr marL="742950" indent="-285750" eaLnBrk="0">
              <a:defRPr sz="3600">
                <a:solidFill>
                  <a:srgbClr val="000000"/>
                </a:solidFill>
                <a:latin typeface="Helvetica Light" charset="0"/>
                <a:ea typeface="ＭＳ Ｐゴシック" charset="0"/>
                <a:sym typeface="Helvetica Light" charset="0"/>
              </a:defRPr>
            </a:lvl2pPr>
            <a:lvl3pPr marL="1143000" indent="-228600" eaLnBrk="0">
              <a:defRPr sz="3600">
                <a:solidFill>
                  <a:srgbClr val="000000"/>
                </a:solidFill>
                <a:latin typeface="Helvetica Light" charset="0"/>
                <a:ea typeface="ＭＳ Ｐゴシック" charset="0"/>
                <a:sym typeface="Helvetica Light" charset="0"/>
              </a:defRPr>
            </a:lvl3pPr>
            <a:lvl4pPr marL="1600200" indent="-228600" eaLnBrk="0">
              <a:defRPr sz="3600">
                <a:solidFill>
                  <a:srgbClr val="000000"/>
                </a:solidFill>
                <a:latin typeface="Helvetica Light" charset="0"/>
                <a:ea typeface="ＭＳ Ｐゴシック" charset="0"/>
                <a:sym typeface="Helvetica Light" charset="0"/>
              </a:defRPr>
            </a:lvl4pPr>
            <a:lvl5pPr marL="2057400" indent="-228600" eaLnBrk="0">
              <a:defRPr sz="3600">
                <a:solidFill>
                  <a:srgbClr val="000000"/>
                </a:solidFill>
                <a:latin typeface="Helvetica Light" charset="0"/>
                <a:ea typeface="ＭＳ Ｐゴシック"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ＭＳ Ｐゴシック"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ＭＳ Ｐゴシック"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ＭＳ Ｐゴシック"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ＭＳ Ｐゴシック" charset="0"/>
                <a:sym typeface="Helvetica Light" charset="0"/>
              </a:defRPr>
            </a:lvl9pPr>
          </a:lstStyle>
          <a:p>
            <a:pPr algn="l"/>
            <a:r>
              <a:rPr lang="en-US" sz="6000" b="1" dirty="0">
                <a:solidFill>
                  <a:srgbClr val="C00000"/>
                </a:solidFill>
                <a:latin typeface="Arial" charset="0"/>
                <a:ea typeface="MS PGothic" charset="0"/>
                <a:cs typeface="MS PGothic" charset="0"/>
              </a:rPr>
              <a:t>Thanks!</a:t>
            </a:r>
            <a:endParaRPr lang="en-US" sz="6000" b="1" dirty="0">
              <a:solidFill>
                <a:srgbClr val="C00000"/>
              </a:solidFill>
              <a:latin typeface="Arial" charset="0"/>
              <a:cs typeface="Arial" charset="0"/>
            </a:endParaRPr>
          </a:p>
        </p:txBody>
      </p:sp>
      <p:pic>
        <p:nvPicPr>
          <p:cNvPr id="3" name="Picture 2"/>
          <p:cNvPicPr>
            <a:picLocks noChangeAspect="1"/>
          </p:cNvPicPr>
          <p:nvPr/>
        </p:nvPicPr>
        <p:blipFill>
          <a:blip r:embed="rId4"/>
          <a:stretch>
            <a:fillRect/>
          </a:stretch>
        </p:blipFill>
        <p:spPr>
          <a:xfrm>
            <a:off x="4687025" y="1927641"/>
            <a:ext cx="1644685" cy="1232297"/>
          </a:xfrm>
          <a:prstGeom prst="rect">
            <a:avLst/>
          </a:prstGeom>
        </p:spPr>
      </p:pic>
      <p:sp>
        <p:nvSpPr>
          <p:cNvPr id="14" name="Title 1">
            <a:extLst>
              <a:ext uri="{FF2B5EF4-FFF2-40B4-BE49-F238E27FC236}">
                <a16:creationId xmlns:a16="http://schemas.microsoft.com/office/drawing/2014/main" id="{2FEF3903-46DC-0344-8946-50671E77E487}"/>
              </a:ext>
            </a:extLst>
          </p:cNvPr>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Code, Data, Slides</a:t>
            </a:r>
            <a:endParaRPr lang="en-US" sz="5400" b="1" dirty="0">
              <a:latin typeface="+mn-lt"/>
            </a:endParaRPr>
          </a:p>
        </p:txBody>
      </p:sp>
      <p:sp>
        <p:nvSpPr>
          <p:cNvPr id="2" name="Rectangle 1">
            <a:extLst>
              <a:ext uri="{FF2B5EF4-FFF2-40B4-BE49-F238E27FC236}">
                <a16:creationId xmlns:a16="http://schemas.microsoft.com/office/drawing/2014/main" id="{7DFBE0C8-E51A-4640-8D40-BE4D47E9168A}"/>
              </a:ext>
            </a:extLst>
          </p:cNvPr>
          <p:cNvSpPr/>
          <p:nvPr/>
        </p:nvSpPr>
        <p:spPr>
          <a:xfrm>
            <a:off x="529771" y="1616010"/>
            <a:ext cx="6096000" cy="2308324"/>
          </a:xfrm>
          <a:prstGeom prst="rect">
            <a:avLst/>
          </a:prstGeom>
        </p:spPr>
        <p:txBody>
          <a:bodyPr>
            <a:spAutoFit/>
          </a:bodyPr>
          <a:lstStyle/>
          <a:p>
            <a:r>
              <a:rPr lang="en-US" sz="3600" b="1" dirty="0">
                <a:solidFill>
                  <a:srgbClr val="92D050"/>
                </a:solidFill>
              </a:rPr>
              <a:t>Task-driven ✅</a:t>
            </a:r>
          </a:p>
          <a:p>
            <a:r>
              <a:rPr lang="en-US" sz="3600" b="1" dirty="0">
                <a:solidFill>
                  <a:srgbClr val="92D050"/>
                </a:solidFill>
              </a:rPr>
              <a:t>Scalable ✅</a:t>
            </a:r>
          </a:p>
          <a:p>
            <a:r>
              <a:rPr lang="en-US" sz="3600" b="1" dirty="0">
                <a:solidFill>
                  <a:srgbClr val="92D050"/>
                </a:solidFill>
              </a:rPr>
              <a:t>No need to tune ✅</a:t>
            </a:r>
          </a:p>
          <a:p>
            <a:r>
              <a:rPr lang="en-US" sz="3600" b="1" dirty="0">
                <a:solidFill>
                  <a:srgbClr val="92D050"/>
                </a:solidFill>
              </a:rPr>
              <a:t>Effective ✅</a:t>
            </a:r>
          </a:p>
        </p:txBody>
      </p:sp>
      <p:sp>
        <p:nvSpPr>
          <p:cNvPr id="4" name="TextBox 3">
            <a:extLst>
              <a:ext uri="{FF2B5EF4-FFF2-40B4-BE49-F238E27FC236}">
                <a16:creationId xmlns:a16="http://schemas.microsoft.com/office/drawing/2014/main" id="{C5A16D41-B356-B640-A062-8CDAF6C1D739}"/>
              </a:ext>
            </a:extLst>
          </p:cNvPr>
          <p:cNvSpPr txBox="1"/>
          <p:nvPr/>
        </p:nvSpPr>
        <p:spPr>
          <a:xfrm>
            <a:off x="1598403" y="5335394"/>
            <a:ext cx="8720721" cy="523220"/>
          </a:xfrm>
          <a:prstGeom prst="rect">
            <a:avLst/>
          </a:prstGeom>
          <a:noFill/>
        </p:spPr>
        <p:txBody>
          <a:bodyPr wrap="none" rtlCol="0">
            <a:spAutoFit/>
          </a:bodyPr>
          <a:lstStyle/>
          <a:p>
            <a:r>
              <a:rPr lang="en-US" sz="2800" b="1" dirty="0"/>
              <a:t>Conference attending is funded by travel grant from </a:t>
            </a:r>
            <a:r>
              <a:rPr lang="en-US" sz="2800" b="1" dirty="0">
                <a:solidFill>
                  <a:srgbClr val="FF0000"/>
                </a:solidFill>
              </a:rPr>
              <a:t>SIGIR</a:t>
            </a:r>
          </a:p>
        </p:txBody>
      </p:sp>
    </p:spTree>
    <p:extLst>
      <p:ext uri="{BB962C8B-B14F-4D97-AF65-F5344CB8AC3E}">
        <p14:creationId xmlns:p14="http://schemas.microsoft.com/office/powerpoint/2010/main" val="45263918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682" y="895575"/>
            <a:ext cx="11030933" cy="5318619"/>
          </a:xfrm>
        </p:spPr>
        <p:txBody>
          <a:bodyPr>
            <a:normAutofit/>
          </a:bodyPr>
          <a:lstStyle/>
          <a:p>
            <a:r>
              <a:rPr lang="en-US" sz="3200" b="1" dirty="0"/>
              <a:t>Explicit, well defined graph </a:t>
            </a:r>
          </a:p>
          <a:p>
            <a:pPr lvl="1"/>
            <a:r>
              <a:rPr lang="en-US" sz="2800" dirty="0"/>
              <a:t>Limited and have noise</a:t>
            </a:r>
          </a:p>
          <a:p>
            <a:pPr lvl="1"/>
            <a:r>
              <a:rPr lang="en-US" sz="2800" dirty="0"/>
              <a:t>Usually just connections (No weights) </a:t>
            </a:r>
          </a:p>
          <a:p>
            <a:pPr lvl="1"/>
            <a:r>
              <a:rPr lang="en-US" sz="2800" dirty="0"/>
              <a:t>“Right” graph for </a:t>
            </a:r>
            <a:r>
              <a:rPr lang="en-US" altLang="zh-CN" sz="2800" dirty="0"/>
              <a:t>any</a:t>
            </a:r>
            <a:r>
              <a:rPr lang="en-US" sz="2800" dirty="0"/>
              <a:t> tasks? No!</a:t>
            </a:r>
          </a:p>
          <a:p>
            <a:r>
              <a:rPr lang="en-US" sz="3200" b="1" dirty="0"/>
              <a:t>Implicit graph</a:t>
            </a:r>
          </a:p>
          <a:p>
            <a:pPr lvl="1"/>
            <a:r>
              <a:rPr lang="en-US" altLang="zh-CN" sz="2800" dirty="0"/>
              <a:t>Not given the data</a:t>
            </a:r>
            <a:endParaRPr lang="zh-CN" altLang="en-US" sz="2800" dirty="0"/>
          </a:p>
          <a:p>
            <a:pPr lvl="1"/>
            <a:r>
              <a:rPr lang="en-US" sz="2800" dirty="0"/>
              <a:t>Need to be constructed based on domain knowledge</a:t>
            </a:r>
          </a:p>
          <a:p>
            <a:pPr lvl="1"/>
            <a:r>
              <a:rPr lang="en-US" sz="2800" dirty="0"/>
              <a:t>Needed for lots of algorithms  </a:t>
            </a:r>
          </a:p>
          <a:p>
            <a:pPr lvl="1"/>
            <a:endParaRPr lang="en-US" dirty="0"/>
          </a:p>
          <a:p>
            <a:pPr marL="342900" lvl="1" indent="0">
              <a:buNone/>
            </a:pPr>
            <a:r>
              <a:rPr lang="zh-CN" altLang="en-US" dirty="0"/>
              <a:t> </a:t>
            </a:r>
            <a:endParaRPr lang="en-US" dirty="0"/>
          </a:p>
        </p:txBody>
      </p:sp>
      <p:sp>
        <p:nvSpPr>
          <p:cNvPr id="6" name="TextBox 5"/>
          <p:cNvSpPr txBox="1"/>
          <p:nvPr/>
        </p:nvSpPr>
        <p:spPr>
          <a:xfrm>
            <a:off x="2267553" y="3282816"/>
            <a:ext cx="184731" cy="300082"/>
          </a:xfrm>
          <a:prstGeom prst="rect">
            <a:avLst/>
          </a:prstGeom>
          <a:noFill/>
        </p:spPr>
        <p:txBody>
          <a:bodyPr wrap="none" rtlCol="0">
            <a:spAutoFit/>
          </a:bodyPr>
          <a:lstStyle/>
          <a:p>
            <a:endParaRPr lang="en-US" sz="1350" dirty="0"/>
          </a:p>
        </p:txBody>
      </p:sp>
      <p:grpSp>
        <p:nvGrpSpPr>
          <p:cNvPr id="7" name="Group 6"/>
          <p:cNvGrpSpPr/>
          <p:nvPr/>
        </p:nvGrpSpPr>
        <p:grpSpPr>
          <a:xfrm>
            <a:off x="6885039" y="1134881"/>
            <a:ext cx="3027618" cy="1802257"/>
            <a:chOff x="668338" y="2349500"/>
            <a:chExt cx="7881937" cy="3349625"/>
          </a:xfrm>
        </p:grpSpPr>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743200"/>
              <a:ext cx="671513"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0575" y="2459038"/>
              <a:ext cx="6731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8763" y="2514600"/>
              <a:ext cx="671512"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338" y="3646488"/>
              <a:ext cx="671512"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3743325"/>
              <a:ext cx="673100"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8375" y="4562475"/>
              <a:ext cx="673100"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4863" y="4630738"/>
              <a:ext cx="671512" cy="67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5825" y="3305175"/>
              <a:ext cx="6731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4043363"/>
              <a:ext cx="671512" cy="67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1000" y="2882900"/>
              <a:ext cx="673100"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5325" y="3606800"/>
              <a:ext cx="671513"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7063" y="3948113"/>
              <a:ext cx="671512" cy="67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6163" y="4419600"/>
              <a:ext cx="671512"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72350" y="2936875"/>
              <a:ext cx="6731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3163" y="2349500"/>
              <a:ext cx="6731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5466" y="3209924"/>
              <a:ext cx="671512" cy="6731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5026025"/>
              <a:ext cx="6731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8763" y="4248150"/>
              <a:ext cx="671512" cy="67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6" name="Straight Arrow Connector 25"/>
            <p:cNvCxnSpPr/>
            <p:nvPr/>
          </p:nvCxnSpPr>
          <p:spPr bwMode="auto">
            <a:xfrm>
              <a:off x="1821657" y="3416300"/>
              <a:ext cx="362743" cy="208756"/>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27" name="Straight Arrow Connector 26"/>
            <p:cNvCxnSpPr/>
            <p:nvPr/>
          </p:nvCxnSpPr>
          <p:spPr bwMode="auto">
            <a:xfrm flipH="1">
              <a:off x="1174750" y="3416300"/>
              <a:ext cx="646113" cy="639763"/>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28" name="Straight Arrow Connector 27"/>
            <p:cNvCxnSpPr/>
            <p:nvPr/>
          </p:nvCxnSpPr>
          <p:spPr bwMode="auto">
            <a:xfrm>
              <a:off x="1174750" y="4095750"/>
              <a:ext cx="130175" cy="466725"/>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29" name="Straight Arrow Connector 28"/>
            <p:cNvCxnSpPr/>
            <p:nvPr/>
          </p:nvCxnSpPr>
          <p:spPr bwMode="auto">
            <a:xfrm>
              <a:off x="1174750" y="4083050"/>
              <a:ext cx="1146175" cy="900113"/>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0" name="Straight Arrow Connector 29"/>
            <p:cNvCxnSpPr/>
            <p:nvPr/>
          </p:nvCxnSpPr>
          <p:spPr bwMode="auto">
            <a:xfrm flipV="1">
              <a:off x="2593975" y="4714875"/>
              <a:ext cx="307975" cy="296863"/>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1" name="Straight Arrow Connector 30"/>
            <p:cNvCxnSpPr/>
            <p:nvPr/>
          </p:nvCxnSpPr>
          <p:spPr bwMode="auto">
            <a:xfrm>
              <a:off x="2143125" y="4124325"/>
              <a:ext cx="587375" cy="381000"/>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2" name="Straight Arrow Connector 31"/>
            <p:cNvCxnSpPr/>
            <p:nvPr/>
          </p:nvCxnSpPr>
          <p:spPr bwMode="auto">
            <a:xfrm flipH="1" flipV="1">
              <a:off x="2566988" y="5024438"/>
              <a:ext cx="533400" cy="382587"/>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3" name="Straight Arrow Connector 32"/>
            <p:cNvCxnSpPr/>
            <p:nvPr/>
          </p:nvCxnSpPr>
          <p:spPr bwMode="auto">
            <a:xfrm flipV="1">
              <a:off x="1489075" y="4478338"/>
              <a:ext cx="1201738" cy="409575"/>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4" name="Straight Arrow Connector 33"/>
            <p:cNvCxnSpPr/>
            <p:nvPr/>
          </p:nvCxnSpPr>
          <p:spPr bwMode="auto">
            <a:xfrm flipV="1">
              <a:off x="1474788" y="4414838"/>
              <a:ext cx="471487" cy="446087"/>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5" name="Straight Arrow Connector 34"/>
            <p:cNvCxnSpPr/>
            <p:nvPr/>
          </p:nvCxnSpPr>
          <p:spPr bwMode="auto">
            <a:xfrm flipH="1" flipV="1">
              <a:off x="2901950" y="4714875"/>
              <a:ext cx="225425" cy="665163"/>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6" name="Straight Arrow Connector 35"/>
            <p:cNvCxnSpPr/>
            <p:nvPr/>
          </p:nvCxnSpPr>
          <p:spPr bwMode="auto">
            <a:xfrm flipH="1" flipV="1">
              <a:off x="1433513" y="4956175"/>
              <a:ext cx="792162" cy="163513"/>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7" name="Straight Arrow Connector 36"/>
            <p:cNvCxnSpPr/>
            <p:nvPr/>
          </p:nvCxnSpPr>
          <p:spPr bwMode="auto">
            <a:xfrm flipH="1" flipV="1">
              <a:off x="3756025" y="2922588"/>
              <a:ext cx="614363" cy="668337"/>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8" name="Straight Arrow Connector 37"/>
            <p:cNvCxnSpPr/>
            <p:nvPr/>
          </p:nvCxnSpPr>
          <p:spPr bwMode="auto">
            <a:xfrm flipV="1">
              <a:off x="2662238" y="3590925"/>
              <a:ext cx="1747837" cy="55563"/>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39" name="Straight Arrow Connector 38"/>
            <p:cNvCxnSpPr/>
            <p:nvPr/>
          </p:nvCxnSpPr>
          <p:spPr bwMode="auto">
            <a:xfrm flipH="1">
              <a:off x="4629150" y="3059113"/>
              <a:ext cx="914400" cy="531812"/>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0" name="Straight Arrow Connector 39"/>
            <p:cNvCxnSpPr/>
            <p:nvPr/>
          </p:nvCxnSpPr>
          <p:spPr bwMode="auto">
            <a:xfrm>
              <a:off x="4664075" y="3568700"/>
              <a:ext cx="1220788" cy="404813"/>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1" name="Straight Arrow Connector 40"/>
            <p:cNvCxnSpPr/>
            <p:nvPr/>
          </p:nvCxnSpPr>
          <p:spPr bwMode="auto">
            <a:xfrm>
              <a:off x="6575425" y="2981325"/>
              <a:ext cx="388938" cy="350838"/>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2" name="Straight Arrow Connector 41"/>
            <p:cNvCxnSpPr/>
            <p:nvPr/>
          </p:nvCxnSpPr>
          <p:spPr bwMode="auto">
            <a:xfrm flipH="1">
              <a:off x="6215063" y="3022600"/>
              <a:ext cx="374650" cy="966788"/>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3" name="Straight Arrow Connector 42"/>
            <p:cNvCxnSpPr/>
            <p:nvPr/>
          </p:nvCxnSpPr>
          <p:spPr bwMode="auto">
            <a:xfrm flipH="1">
              <a:off x="6461125" y="3525838"/>
              <a:ext cx="592138" cy="893762"/>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4" name="Straight Arrow Connector 43"/>
            <p:cNvCxnSpPr/>
            <p:nvPr/>
          </p:nvCxnSpPr>
          <p:spPr bwMode="auto">
            <a:xfrm flipV="1">
              <a:off x="6264275" y="3609975"/>
              <a:ext cx="1444625" cy="325438"/>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5" name="Straight Arrow Connector 44"/>
            <p:cNvCxnSpPr/>
            <p:nvPr/>
          </p:nvCxnSpPr>
          <p:spPr bwMode="auto">
            <a:xfrm>
              <a:off x="7673975" y="3582988"/>
              <a:ext cx="425450" cy="941387"/>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6" name="Straight Arrow Connector 45"/>
            <p:cNvCxnSpPr/>
            <p:nvPr/>
          </p:nvCxnSpPr>
          <p:spPr bwMode="auto">
            <a:xfrm flipV="1">
              <a:off x="6461125" y="4356100"/>
              <a:ext cx="693738" cy="69850"/>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7" name="Straight Arrow Connector 46"/>
            <p:cNvCxnSpPr/>
            <p:nvPr/>
          </p:nvCxnSpPr>
          <p:spPr bwMode="auto">
            <a:xfrm>
              <a:off x="7534275" y="4400550"/>
              <a:ext cx="523875" cy="222250"/>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8" name="Straight Arrow Connector 47"/>
            <p:cNvCxnSpPr/>
            <p:nvPr/>
          </p:nvCxnSpPr>
          <p:spPr bwMode="auto">
            <a:xfrm flipV="1">
              <a:off x="7434263" y="3621088"/>
              <a:ext cx="214312" cy="652462"/>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49" name="Straight Arrow Connector 48"/>
            <p:cNvCxnSpPr/>
            <p:nvPr/>
          </p:nvCxnSpPr>
          <p:spPr bwMode="auto">
            <a:xfrm flipH="1" flipV="1">
              <a:off x="6180138" y="3903663"/>
              <a:ext cx="989012" cy="411162"/>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50" name="Straight Arrow Connector 49"/>
            <p:cNvCxnSpPr/>
            <p:nvPr/>
          </p:nvCxnSpPr>
          <p:spPr bwMode="auto">
            <a:xfrm>
              <a:off x="5884863" y="3127375"/>
              <a:ext cx="1311275" cy="1128713"/>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51" name="Straight Arrow Connector 50"/>
            <p:cNvCxnSpPr/>
            <p:nvPr/>
          </p:nvCxnSpPr>
          <p:spPr bwMode="auto">
            <a:xfrm flipH="1" flipV="1">
              <a:off x="5813425" y="3098800"/>
              <a:ext cx="1058863" cy="212725"/>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pic>
          <p:nvPicPr>
            <p:cNvPr id="52" name="Picture 10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34263" y="2949575"/>
              <a:ext cx="644525"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 name="Picture 4199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84400" y="3290888"/>
              <a:ext cx="646113" cy="668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 name="Picture 1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1051" y="4534959"/>
              <a:ext cx="709150" cy="673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 name="Picture 1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8863" y="4425950"/>
              <a:ext cx="644525"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6" name="Straight Arrow Connector 55"/>
            <p:cNvCxnSpPr/>
            <p:nvPr/>
          </p:nvCxnSpPr>
          <p:spPr bwMode="auto">
            <a:xfrm flipV="1">
              <a:off x="2130425" y="3851275"/>
              <a:ext cx="219075" cy="273050"/>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cxnSp>
          <p:nvCxnSpPr>
            <p:cNvPr id="57" name="Straight Arrow Connector 56"/>
            <p:cNvCxnSpPr/>
            <p:nvPr/>
          </p:nvCxnSpPr>
          <p:spPr bwMode="auto">
            <a:xfrm flipH="1">
              <a:off x="2744788" y="3003550"/>
              <a:ext cx="750887" cy="450850"/>
            </a:xfrm>
            <a:prstGeom prst="straightConnector1">
              <a:avLst/>
            </a:prstGeom>
            <a:noFill/>
            <a:ln w="31750" cap="flat" cmpd="sng" algn="ctr">
              <a:solidFill>
                <a:sysClr val="windowText" lastClr="000000">
                  <a:lumMod val="75000"/>
                  <a:lumOff val="25000"/>
                </a:sysClr>
              </a:solidFill>
              <a:prstDash val="solid"/>
              <a:round/>
              <a:headEnd type="none" w="med" len="med"/>
              <a:tailEnd type="arrow"/>
            </a:ln>
            <a:effectLst/>
          </p:spPr>
        </p:cxnSp>
      </p:grpSp>
      <p:pic>
        <p:nvPicPr>
          <p:cNvPr id="1026" name="Picture 2" descr="mage result for chemical molecul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7826" y="1099682"/>
            <a:ext cx="2205217" cy="18137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6384" y="4923556"/>
            <a:ext cx="11258178" cy="1284967"/>
          </a:xfrm>
          <a:prstGeom prst="rect">
            <a:avLst/>
          </a:prstGeom>
          <a:noFill/>
        </p:spPr>
        <p:txBody>
          <a:bodyPr wrap="square" rtlCol="0">
            <a:spAutoFit/>
          </a:bodyPr>
          <a:lstStyle/>
          <a:p>
            <a:pPr lvl="1" algn="ctr"/>
            <a:r>
              <a:rPr lang="en-US" altLang="zh-CN" sz="3200" b="1" dirty="0">
                <a:solidFill>
                  <a:srgbClr val="FF0000"/>
                </a:solidFill>
              </a:rPr>
              <a:t>Question</a:t>
            </a:r>
            <a:r>
              <a:rPr lang="en-US" altLang="zh-CN" sz="3200" dirty="0">
                <a:solidFill>
                  <a:schemeClr val="accent1">
                    <a:lumMod val="75000"/>
                  </a:schemeClr>
                </a:solidFill>
              </a:rPr>
              <a:t>: </a:t>
            </a:r>
            <a:r>
              <a:rPr lang="en-US" altLang="zh-CN" sz="3200" b="1" dirty="0">
                <a:solidFill>
                  <a:srgbClr val="0080FC"/>
                </a:solidFill>
              </a:rPr>
              <a:t>how to learn a graph for a particular task, </a:t>
            </a:r>
            <a:endParaRPr lang="zh-CN" altLang="en-US" sz="3200" b="1" dirty="0">
              <a:solidFill>
                <a:srgbClr val="0080FC"/>
              </a:solidFill>
            </a:endParaRPr>
          </a:p>
          <a:p>
            <a:pPr lvl="1" algn="ctr"/>
            <a:r>
              <a:rPr lang="zh-CN" altLang="en-US" sz="3200" b="1" dirty="0">
                <a:solidFill>
                  <a:srgbClr val="0080FC"/>
                </a:solidFill>
              </a:rPr>
              <a:t> </a:t>
            </a:r>
            <a:r>
              <a:rPr lang="en-US" altLang="zh-CN" sz="3200" b="1" dirty="0">
                <a:solidFill>
                  <a:srgbClr val="0080FC"/>
                </a:solidFill>
              </a:rPr>
              <a:t>from raw, high-dimensional, and noisy data?</a:t>
            </a:r>
            <a:endParaRPr lang="en-US" sz="3200" b="1" dirty="0">
              <a:solidFill>
                <a:srgbClr val="0080FC"/>
              </a:solidFill>
            </a:endParaRPr>
          </a:p>
          <a:p>
            <a:pPr algn="ctr"/>
            <a:endParaRPr lang="en-US" sz="1350" dirty="0">
              <a:solidFill>
                <a:schemeClr val="accent1">
                  <a:lumMod val="75000"/>
                </a:schemeClr>
              </a:solidFill>
            </a:endParaRPr>
          </a:p>
        </p:txBody>
      </p:sp>
      <p:sp>
        <p:nvSpPr>
          <p:cNvPr id="61" name="Title 1"/>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Motivation</a:t>
            </a:r>
            <a:endParaRPr lang="en-US" sz="5400" b="1" dirty="0">
              <a:latin typeface="+mn-lt"/>
            </a:endParaRPr>
          </a:p>
        </p:txBody>
      </p:sp>
      <p:pic>
        <p:nvPicPr>
          <p:cNvPr id="59" name="Picture 58">
            <a:extLst>
              <a:ext uri="{FF2B5EF4-FFF2-40B4-BE49-F238E27FC236}">
                <a16:creationId xmlns:a16="http://schemas.microsoft.com/office/drawing/2014/main" id="{36A3D8D5-DE5A-7B48-A0D4-7B3F9A2EB5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Tree>
    <p:extLst>
      <p:ext uri="{BB962C8B-B14F-4D97-AF65-F5344CB8AC3E}">
        <p14:creationId xmlns:p14="http://schemas.microsoft.com/office/powerpoint/2010/main" val="65586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3317" y="875276"/>
            <a:ext cx="7886700" cy="4351338"/>
          </a:xfrm>
        </p:spPr>
        <p:txBody>
          <a:bodyPr>
            <a:normAutofit/>
          </a:bodyPr>
          <a:lstStyle/>
          <a:p>
            <a:r>
              <a:rPr lang="en-US" sz="3200" b="1" dirty="0"/>
              <a:t>Semi-supervised Learning </a:t>
            </a:r>
          </a:p>
        </p:txBody>
      </p:sp>
      <p:pic>
        <p:nvPicPr>
          <p:cNvPr id="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4948" y="3702439"/>
            <a:ext cx="2602797" cy="18607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87524" y="3623450"/>
            <a:ext cx="2701841" cy="1942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19"/>
          <p:cNvSpPr txBox="1">
            <a:spLocks noChangeArrowheads="1"/>
          </p:cNvSpPr>
          <p:nvPr/>
        </p:nvSpPr>
        <p:spPr bwMode="auto">
          <a:xfrm>
            <a:off x="6367113" y="5505207"/>
            <a:ext cx="3391311" cy="467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35" tIns="48767" rIns="97535" bIns="48767">
            <a:spAutoFit/>
          </a:bodyPr>
          <a:lstStyle>
            <a:lvl1pPr eaLnBrk="0" hangingPunct="0">
              <a:defRPr sz="3000">
                <a:solidFill>
                  <a:schemeClr val="tx1"/>
                </a:solidFill>
                <a:latin typeface="Tahoma" charset="0"/>
                <a:ea typeface="ＭＳ Ｐゴシック" charset="0"/>
                <a:cs typeface="ＭＳ Ｐゴシック" charset="0"/>
              </a:defRPr>
            </a:lvl1pPr>
            <a:lvl2pPr marL="742950" indent="-285750" eaLnBrk="0" hangingPunct="0">
              <a:defRPr sz="3000">
                <a:solidFill>
                  <a:schemeClr val="tx1"/>
                </a:solidFill>
                <a:latin typeface="Tahoma" charset="0"/>
                <a:ea typeface="ＭＳ Ｐゴシック" charset="0"/>
              </a:defRPr>
            </a:lvl2pPr>
            <a:lvl3pPr marL="1143000" indent="-228600" eaLnBrk="0" hangingPunct="0">
              <a:defRPr sz="3000">
                <a:solidFill>
                  <a:schemeClr val="tx1"/>
                </a:solidFill>
                <a:latin typeface="Tahoma" charset="0"/>
                <a:ea typeface="ＭＳ Ｐゴシック" charset="0"/>
              </a:defRPr>
            </a:lvl3pPr>
            <a:lvl4pPr marL="1600200" indent="-228600" eaLnBrk="0" hangingPunct="0">
              <a:defRPr sz="3000">
                <a:solidFill>
                  <a:schemeClr val="tx1"/>
                </a:solidFill>
                <a:latin typeface="Tahoma" charset="0"/>
                <a:ea typeface="ＭＳ Ｐゴシック" charset="0"/>
              </a:defRPr>
            </a:lvl4pPr>
            <a:lvl5pPr marL="2057400" indent="-228600" eaLnBrk="0" hangingPunct="0">
              <a:defRPr sz="3000">
                <a:solidFill>
                  <a:schemeClr val="tx1"/>
                </a:solidFill>
                <a:latin typeface="Tahoma" charset="0"/>
                <a:ea typeface="ＭＳ Ｐゴシック" charset="0"/>
              </a:defRPr>
            </a:lvl5pPr>
            <a:lvl6pPr marL="2514600" indent="-228600" eaLnBrk="0" fontAlgn="base" hangingPunct="0">
              <a:spcBef>
                <a:spcPct val="0"/>
              </a:spcBef>
              <a:spcAft>
                <a:spcPct val="0"/>
              </a:spcAft>
              <a:defRPr sz="3000">
                <a:solidFill>
                  <a:schemeClr val="tx1"/>
                </a:solidFill>
                <a:latin typeface="Tahoma" charset="0"/>
                <a:ea typeface="ＭＳ Ｐゴシック" charset="0"/>
              </a:defRPr>
            </a:lvl6pPr>
            <a:lvl7pPr marL="2971800" indent="-228600" eaLnBrk="0" fontAlgn="base" hangingPunct="0">
              <a:spcBef>
                <a:spcPct val="0"/>
              </a:spcBef>
              <a:spcAft>
                <a:spcPct val="0"/>
              </a:spcAft>
              <a:defRPr sz="3000">
                <a:solidFill>
                  <a:schemeClr val="tx1"/>
                </a:solidFill>
                <a:latin typeface="Tahoma" charset="0"/>
                <a:ea typeface="ＭＳ Ｐゴシック" charset="0"/>
              </a:defRPr>
            </a:lvl7pPr>
            <a:lvl8pPr marL="3429000" indent="-228600" eaLnBrk="0" fontAlgn="base" hangingPunct="0">
              <a:spcBef>
                <a:spcPct val="0"/>
              </a:spcBef>
              <a:spcAft>
                <a:spcPct val="0"/>
              </a:spcAft>
              <a:defRPr sz="3000">
                <a:solidFill>
                  <a:schemeClr val="tx1"/>
                </a:solidFill>
                <a:latin typeface="Tahoma" charset="0"/>
                <a:ea typeface="ＭＳ Ｐゴシック" charset="0"/>
              </a:defRPr>
            </a:lvl8pPr>
            <a:lvl9pPr marL="3886200" indent="-228600" eaLnBrk="0" fontAlgn="base" hangingPunct="0">
              <a:spcBef>
                <a:spcPct val="0"/>
              </a:spcBef>
              <a:spcAft>
                <a:spcPct val="0"/>
              </a:spcAft>
              <a:defRPr sz="3000">
                <a:solidFill>
                  <a:schemeClr val="tx1"/>
                </a:solidFill>
                <a:latin typeface="Tahoma" charset="0"/>
                <a:ea typeface="ＭＳ Ｐゴシック" charset="0"/>
              </a:defRPr>
            </a:lvl9pPr>
          </a:lstStyle>
          <a:p>
            <a:pPr eaLnBrk="1" hangingPunct="1"/>
            <a:r>
              <a:rPr lang="en-US" sz="2400" dirty="0">
                <a:solidFill>
                  <a:srgbClr val="000000"/>
                </a:solidFill>
                <a:latin typeface="+mn-lt"/>
              </a:rPr>
              <a:t>semi-supervised learning </a:t>
            </a:r>
          </a:p>
        </p:txBody>
      </p:sp>
      <p:sp>
        <p:nvSpPr>
          <p:cNvPr id="9" name="TextBox 19"/>
          <p:cNvSpPr txBox="1">
            <a:spLocks noChangeArrowheads="1"/>
          </p:cNvSpPr>
          <p:nvPr/>
        </p:nvSpPr>
        <p:spPr bwMode="auto">
          <a:xfrm>
            <a:off x="2663333" y="5507393"/>
            <a:ext cx="3136819" cy="467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7535" tIns="48767" rIns="97535" bIns="48767">
            <a:spAutoFit/>
          </a:bodyPr>
          <a:lstStyle>
            <a:lvl1pPr eaLnBrk="0" hangingPunct="0">
              <a:defRPr sz="3000">
                <a:solidFill>
                  <a:schemeClr val="tx1"/>
                </a:solidFill>
                <a:latin typeface="Tahoma" charset="0"/>
                <a:ea typeface="ＭＳ Ｐゴシック" charset="0"/>
                <a:cs typeface="ＭＳ Ｐゴシック" charset="0"/>
              </a:defRPr>
            </a:lvl1pPr>
            <a:lvl2pPr marL="742950" indent="-285750" eaLnBrk="0" hangingPunct="0">
              <a:defRPr sz="3000">
                <a:solidFill>
                  <a:schemeClr val="tx1"/>
                </a:solidFill>
                <a:latin typeface="Tahoma" charset="0"/>
                <a:ea typeface="ＭＳ Ｐゴシック" charset="0"/>
              </a:defRPr>
            </a:lvl2pPr>
            <a:lvl3pPr marL="1143000" indent="-228600" eaLnBrk="0" hangingPunct="0">
              <a:defRPr sz="3000">
                <a:solidFill>
                  <a:schemeClr val="tx1"/>
                </a:solidFill>
                <a:latin typeface="Tahoma" charset="0"/>
                <a:ea typeface="ＭＳ Ｐゴシック" charset="0"/>
              </a:defRPr>
            </a:lvl3pPr>
            <a:lvl4pPr marL="1600200" indent="-228600" eaLnBrk="0" hangingPunct="0">
              <a:defRPr sz="3000">
                <a:solidFill>
                  <a:schemeClr val="tx1"/>
                </a:solidFill>
                <a:latin typeface="Tahoma" charset="0"/>
                <a:ea typeface="ＭＳ Ｐゴシック" charset="0"/>
              </a:defRPr>
            </a:lvl4pPr>
            <a:lvl5pPr marL="2057400" indent="-228600" eaLnBrk="0" hangingPunct="0">
              <a:defRPr sz="3000">
                <a:solidFill>
                  <a:schemeClr val="tx1"/>
                </a:solidFill>
                <a:latin typeface="Tahoma" charset="0"/>
                <a:ea typeface="ＭＳ Ｐゴシック" charset="0"/>
              </a:defRPr>
            </a:lvl5pPr>
            <a:lvl6pPr marL="2514600" indent="-228600" eaLnBrk="0" fontAlgn="base" hangingPunct="0">
              <a:spcBef>
                <a:spcPct val="0"/>
              </a:spcBef>
              <a:spcAft>
                <a:spcPct val="0"/>
              </a:spcAft>
              <a:defRPr sz="3000">
                <a:solidFill>
                  <a:schemeClr val="tx1"/>
                </a:solidFill>
                <a:latin typeface="Tahoma" charset="0"/>
                <a:ea typeface="ＭＳ Ｐゴシック" charset="0"/>
              </a:defRPr>
            </a:lvl6pPr>
            <a:lvl7pPr marL="2971800" indent="-228600" eaLnBrk="0" fontAlgn="base" hangingPunct="0">
              <a:spcBef>
                <a:spcPct val="0"/>
              </a:spcBef>
              <a:spcAft>
                <a:spcPct val="0"/>
              </a:spcAft>
              <a:defRPr sz="3000">
                <a:solidFill>
                  <a:schemeClr val="tx1"/>
                </a:solidFill>
                <a:latin typeface="Tahoma" charset="0"/>
                <a:ea typeface="ＭＳ Ｐゴシック" charset="0"/>
              </a:defRPr>
            </a:lvl7pPr>
            <a:lvl8pPr marL="3429000" indent="-228600" eaLnBrk="0" fontAlgn="base" hangingPunct="0">
              <a:spcBef>
                <a:spcPct val="0"/>
              </a:spcBef>
              <a:spcAft>
                <a:spcPct val="0"/>
              </a:spcAft>
              <a:defRPr sz="3000">
                <a:solidFill>
                  <a:schemeClr val="tx1"/>
                </a:solidFill>
                <a:latin typeface="Tahoma" charset="0"/>
                <a:ea typeface="ＭＳ Ｐゴシック" charset="0"/>
              </a:defRPr>
            </a:lvl8pPr>
            <a:lvl9pPr marL="3886200" indent="-228600" eaLnBrk="0" fontAlgn="base" hangingPunct="0">
              <a:spcBef>
                <a:spcPct val="0"/>
              </a:spcBef>
              <a:spcAft>
                <a:spcPct val="0"/>
              </a:spcAft>
              <a:defRPr sz="3000">
                <a:solidFill>
                  <a:schemeClr val="tx1"/>
                </a:solidFill>
                <a:latin typeface="Tahoma" charset="0"/>
                <a:ea typeface="ＭＳ Ｐゴシック" charset="0"/>
              </a:defRPr>
            </a:lvl9pPr>
          </a:lstStyle>
          <a:p>
            <a:pPr eaLnBrk="1" hangingPunct="1"/>
            <a:r>
              <a:rPr lang="en-US" sz="2400" dirty="0" err="1">
                <a:solidFill>
                  <a:srgbClr val="008000"/>
                </a:solidFill>
                <a:latin typeface="+mn-lt"/>
              </a:rPr>
              <a:t>labeled</a:t>
            </a:r>
            <a:r>
              <a:rPr lang="en-US" sz="2400" dirty="0" err="1">
                <a:solidFill>
                  <a:srgbClr val="000000"/>
                </a:solidFill>
                <a:latin typeface="+mn-lt"/>
              </a:rPr>
              <a:t>+</a:t>
            </a:r>
            <a:r>
              <a:rPr lang="en-US" sz="2400" dirty="0" err="1">
                <a:solidFill>
                  <a:srgbClr val="000090"/>
                </a:solidFill>
                <a:latin typeface="+mn-lt"/>
              </a:rPr>
              <a:t>unlabeled</a:t>
            </a:r>
            <a:r>
              <a:rPr lang="en-US" sz="2400" dirty="0">
                <a:solidFill>
                  <a:srgbClr val="3366FF"/>
                </a:solidFill>
                <a:latin typeface="+mn-lt"/>
              </a:rPr>
              <a:t> </a:t>
            </a:r>
            <a:r>
              <a:rPr lang="en-US" sz="2400" dirty="0">
                <a:solidFill>
                  <a:srgbClr val="000000"/>
                </a:solidFill>
                <a:latin typeface="+mn-lt"/>
              </a:rPr>
              <a:t>data</a:t>
            </a:r>
          </a:p>
        </p:txBody>
      </p:sp>
      <p:sp>
        <p:nvSpPr>
          <p:cNvPr id="11" name="Title 1"/>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Background: SSL</a:t>
            </a:r>
            <a:endParaRPr lang="en-US" sz="5400" b="1" dirty="0">
              <a:latin typeface="+mn-lt"/>
            </a:endParaRPr>
          </a:p>
        </p:txBody>
      </p:sp>
      <p:sp>
        <p:nvSpPr>
          <p:cNvPr id="12" name="Rounded Rectangle 16"/>
          <p:cNvSpPr>
            <a:spLocks noChangeArrowheads="1"/>
          </p:cNvSpPr>
          <p:nvPr/>
        </p:nvSpPr>
        <p:spPr bwMode="auto">
          <a:xfrm>
            <a:off x="2302476" y="3547250"/>
            <a:ext cx="7736874" cy="2471933"/>
          </a:xfrm>
          <a:prstGeom prst="roundRect">
            <a:avLst>
              <a:gd name="adj" fmla="val 16667"/>
            </a:avLst>
          </a:prstGeom>
          <a:noFill/>
          <a:ln w="3175">
            <a:solidFill>
              <a:srgbClr val="000090"/>
            </a:solidFill>
            <a:round/>
            <a:headEnd/>
            <a:tailEnd/>
          </a:ln>
          <a:extLst>
            <a:ext uri="{909E8E84-426E-40dd-AFC4-6F175D3DCCD1}">
              <a14:hiddenFill xmlns:a14="http://schemas.microsoft.com/office/drawing/2010/main" xmlns="">
                <a:solidFill>
                  <a:srgbClr val="FFFFFF"/>
                </a:solidFill>
              </a14:hiddenFill>
            </a:ext>
          </a:extLst>
        </p:spPr>
        <p:txBody>
          <a:bodyPr lIns="130046" tIns="65023" rIns="130046" bIns="65023"/>
          <a:lstStyle/>
          <a:p>
            <a:pPr marL="487672" indent="-487672">
              <a:spcBef>
                <a:spcPct val="20000"/>
              </a:spcBef>
              <a:buClr>
                <a:schemeClr val="accent1"/>
              </a:buClr>
              <a:buSzPct val="65000"/>
              <a:buFont typeface="Wingdings" charset="0"/>
              <a:buChar char="n"/>
            </a:pPr>
            <a:endParaRPr lang="en-US"/>
          </a:p>
        </p:txBody>
      </p:sp>
      <p:pic>
        <p:nvPicPr>
          <p:cNvPr id="13"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16299" y="1577818"/>
            <a:ext cx="2032876" cy="1516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29531" y="1627103"/>
            <a:ext cx="2065425" cy="1429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9"/>
          <p:cNvSpPr txBox="1">
            <a:spLocks noChangeArrowheads="1"/>
          </p:cNvSpPr>
          <p:nvPr/>
        </p:nvSpPr>
        <p:spPr bwMode="auto">
          <a:xfrm>
            <a:off x="3171002" y="2903990"/>
            <a:ext cx="2476742" cy="500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a:spAutoFit/>
          </a:bodyPr>
          <a:lstStyle>
            <a:lvl1pPr eaLnBrk="0" hangingPunct="0">
              <a:defRPr sz="3000">
                <a:solidFill>
                  <a:schemeClr val="tx1"/>
                </a:solidFill>
                <a:latin typeface="Tahoma" charset="0"/>
                <a:ea typeface="ＭＳ Ｐゴシック" charset="0"/>
                <a:cs typeface="ＭＳ Ｐゴシック" charset="0"/>
              </a:defRPr>
            </a:lvl1pPr>
            <a:lvl2pPr marL="742950" indent="-285750" eaLnBrk="0" hangingPunct="0">
              <a:defRPr sz="3000">
                <a:solidFill>
                  <a:schemeClr val="tx1"/>
                </a:solidFill>
                <a:latin typeface="Tahoma" charset="0"/>
                <a:ea typeface="ＭＳ Ｐゴシック" charset="0"/>
              </a:defRPr>
            </a:lvl2pPr>
            <a:lvl3pPr marL="1143000" indent="-228600" eaLnBrk="0" hangingPunct="0">
              <a:defRPr sz="3000">
                <a:solidFill>
                  <a:schemeClr val="tx1"/>
                </a:solidFill>
                <a:latin typeface="Tahoma" charset="0"/>
                <a:ea typeface="ＭＳ Ｐゴシック" charset="0"/>
              </a:defRPr>
            </a:lvl3pPr>
            <a:lvl4pPr marL="1600200" indent="-228600" eaLnBrk="0" hangingPunct="0">
              <a:defRPr sz="3000">
                <a:solidFill>
                  <a:schemeClr val="tx1"/>
                </a:solidFill>
                <a:latin typeface="Tahoma" charset="0"/>
                <a:ea typeface="ＭＳ Ｐゴシック" charset="0"/>
              </a:defRPr>
            </a:lvl4pPr>
            <a:lvl5pPr marL="2057400" indent="-228600" eaLnBrk="0" hangingPunct="0">
              <a:defRPr sz="3000">
                <a:solidFill>
                  <a:schemeClr val="tx1"/>
                </a:solidFill>
                <a:latin typeface="Tahoma" charset="0"/>
                <a:ea typeface="ＭＳ Ｐゴシック" charset="0"/>
              </a:defRPr>
            </a:lvl5pPr>
            <a:lvl6pPr marL="2514600" indent="-228600" eaLnBrk="0" fontAlgn="base" hangingPunct="0">
              <a:spcBef>
                <a:spcPct val="0"/>
              </a:spcBef>
              <a:spcAft>
                <a:spcPct val="0"/>
              </a:spcAft>
              <a:defRPr sz="3000">
                <a:solidFill>
                  <a:schemeClr val="tx1"/>
                </a:solidFill>
                <a:latin typeface="Tahoma" charset="0"/>
                <a:ea typeface="ＭＳ Ｐゴシック" charset="0"/>
              </a:defRPr>
            </a:lvl6pPr>
            <a:lvl7pPr marL="2971800" indent="-228600" eaLnBrk="0" fontAlgn="base" hangingPunct="0">
              <a:spcBef>
                <a:spcPct val="0"/>
              </a:spcBef>
              <a:spcAft>
                <a:spcPct val="0"/>
              </a:spcAft>
              <a:defRPr sz="3000">
                <a:solidFill>
                  <a:schemeClr val="tx1"/>
                </a:solidFill>
                <a:latin typeface="Tahoma" charset="0"/>
                <a:ea typeface="ＭＳ Ｐゴシック" charset="0"/>
              </a:defRPr>
            </a:lvl7pPr>
            <a:lvl8pPr marL="3429000" indent="-228600" eaLnBrk="0" fontAlgn="base" hangingPunct="0">
              <a:spcBef>
                <a:spcPct val="0"/>
              </a:spcBef>
              <a:spcAft>
                <a:spcPct val="0"/>
              </a:spcAft>
              <a:defRPr sz="3000">
                <a:solidFill>
                  <a:schemeClr val="tx1"/>
                </a:solidFill>
                <a:latin typeface="Tahoma" charset="0"/>
                <a:ea typeface="ＭＳ Ｐゴシック" charset="0"/>
              </a:defRPr>
            </a:lvl8pPr>
            <a:lvl9pPr marL="3886200" indent="-228600" eaLnBrk="0" fontAlgn="base" hangingPunct="0">
              <a:spcBef>
                <a:spcPct val="0"/>
              </a:spcBef>
              <a:spcAft>
                <a:spcPct val="0"/>
              </a:spcAft>
              <a:defRPr sz="3000">
                <a:solidFill>
                  <a:schemeClr val="tx1"/>
                </a:solidFill>
                <a:latin typeface="Tahoma" charset="0"/>
                <a:ea typeface="ＭＳ Ｐゴシック" charset="0"/>
              </a:defRPr>
            </a:lvl9pPr>
          </a:lstStyle>
          <a:p>
            <a:pPr eaLnBrk="1" hangingPunct="1"/>
            <a:r>
              <a:rPr lang="en-US" sz="2400" dirty="0">
                <a:solidFill>
                  <a:srgbClr val="008000"/>
                </a:solidFill>
                <a:latin typeface="+mn-lt"/>
              </a:rPr>
              <a:t>labeled</a:t>
            </a:r>
            <a:r>
              <a:rPr lang="en-US" sz="2400" dirty="0">
                <a:solidFill>
                  <a:srgbClr val="3366FF"/>
                </a:solidFill>
                <a:latin typeface="+mn-lt"/>
              </a:rPr>
              <a:t> </a:t>
            </a:r>
            <a:r>
              <a:rPr lang="en-US" sz="2400" dirty="0">
                <a:latin typeface="+mn-lt"/>
              </a:rPr>
              <a:t>data</a:t>
            </a:r>
          </a:p>
        </p:txBody>
      </p:sp>
      <p:sp>
        <p:nvSpPr>
          <p:cNvPr id="16" name="TextBox 19"/>
          <p:cNvSpPr txBox="1">
            <a:spLocks noChangeArrowheads="1"/>
          </p:cNvSpPr>
          <p:nvPr/>
        </p:nvSpPr>
        <p:spPr bwMode="auto">
          <a:xfrm>
            <a:off x="6551005" y="2941302"/>
            <a:ext cx="3397382" cy="500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0046" tIns="65023" rIns="130046" bIns="65023">
            <a:spAutoFit/>
          </a:bodyPr>
          <a:lstStyle>
            <a:lvl1pPr eaLnBrk="0" hangingPunct="0">
              <a:defRPr sz="3000">
                <a:solidFill>
                  <a:schemeClr val="tx1"/>
                </a:solidFill>
                <a:latin typeface="Tahoma" charset="0"/>
                <a:ea typeface="ＭＳ Ｐゴシック" charset="0"/>
                <a:cs typeface="ＭＳ Ｐゴシック" charset="0"/>
              </a:defRPr>
            </a:lvl1pPr>
            <a:lvl2pPr marL="742950" indent="-285750" eaLnBrk="0" hangingPunct="0">
              <a:defRPr sz="3000">
                <a:solidFill>
                  <a:schemeClr val="tx1"/>
                </a:solidFill>
                <a:latin typeface="Tahoma" charset="0"/>
                <a:ea typeface="ＭＳ Ｐゴシック" charset="0"/>
              </a:defRPr>
            </a:lvl2pPr>
            <a:lvl3pPr marL="1143000" indent="-228600" eaLnBrk="0" hangingPunct="0">
              <a:defRPr sz="3000">
                <a:solidFill>
                  <a:schemeClr val="tx1"/>
                </a:solidFill>
                <a:latin typeface="Tahoma" charset="0"/>
                <a:ea typeface="ＭＳ Ｐゴシック" charset="0"/>
              </a:defRPr>
            </a:lvl3pPr>
            <a:lvl4pPr marL="1600200" indent="-228600" eaLnBrk="0" hangingPunct="0">
              <a:defRPr sz="3000">
                <a:solidFill>
                  <a:schemeClr val="tx1"/>
                </a:solidFill>
                <a:latin typeface="Tahoma" charset="0"/>
                <a:ea typeface="ＭＳ Ｐゴシック" charset="0"/>
              </a:defRPr>
            </a:lvl4pPr>
            <a:lvl5pPr marL="2057400" indent="-228600" eaLnBrk="0" hangingPunct="0">
              <a:defRPr sz="3000">
                <a:solidFill>
                  <a:schemeClr val="tx1"/>
                </a:solidFill>
                <a:latin typeface="Tahoma" charset="0"/>
                <a:ea typeface="ＭＳ Ｐゴシック" charset="0"/>
              </a:defRPr>
            </a:lvl5pPr>
            <a:lvl6pPr marL="2514600" indent="-228600" eaLnBrk="0" fontAlgn="base" hangingPunct="0">
              <a:spcBef>
                <a:spcPct val="0"/>
              </a:spcBef>
              <a:spcAft>
                <a:spcPct val="0"/>
              </a:spcAft>
              <a:defRPr sz="3000">
                <a:solidFill>
                  <a:schemeClr val="tx1"/>
                </a:solidFill>
                <a:latin typeface="Tahoma" charset="0"/>
                <a:ea typeface="ＭＳ Ｐゴシック" charset="0"/>
              </a:defRPr>
            </a:lvl6pPr>
            <a:lvl7pPr marL="2971800" indent="-228600" eaLnBrk="0" fontAlgn="base" hangingPunct="0">
              <a:spcBef>
                <a:spcPct val="0"/>
              </a:spcBef>
              <a:spcAft>
                <a:spcPct val="0"/>
              </a:spcAft>
              <a:defRPr sz="3000">
                <a:solidFill>
                  <a:schemeClr val="tx1"/>
                </a:solidFill>
                <a:latin typeface="Tahoma" charset="0"/>
                <a:ea typeface="ＭＳ Ｐゴシック" charset="0"/>
              </a:defRPr>
            </a:lvl7pPr>
            <a:lvl8pPr marL="3429000" indent="-228600" eaLnBrk="0" fontAlgn="base" hangingPunct="0">
              <a:spcBef>
                <a:spcPct val="0"/>
              </a:spcBef>
              <a:spcAft>
                <a:spcPct val="0"/>
              </a:spcAft>
              <a:defRPr sz="3000">
                <a:solidFill>
                  <a:schemeClr val="tx1"/>
                </a:solidFill>
                <a:latin typeface="Tahoma" charset="0"/>
                <a:ea typeface="ＭＳ Ｐゴシック" charset="0"/>
              </a:defRPr>
            </a:lvl8pPr>
            <a:lvl9pPr marL="3886200" indent="-228600" eaLnBrk="0" fontAlgn="base" hangingPunct="0">
              <a:spcBef>
                <a:spcPct val="0"/>
              </a:spcBef>
              <a:spcAft>
                <a:spcPct val="0"/>
              </a:spcAft>
              <a:defRPr sz="3000">
                <a:solidFill>
                  <a:schemeClr val="tx1"/>
                </a:solidFill>
                <a:latin typeface="Tahoma" charset="0"/>
                <a:ea typeface="ＭＳ Ｐゴシック" charset="0"/>
              </a:defRPr>
            </a:lvl9pPr>
          </a:lstStyle>
          <a:p>
            <a:pPr eaLnBrk="1" hangingPunct="1"/>
            <a:r>
              <a:rPr lang="en-US" sz="2400" dirty="0">
                <a:solidFill>
                  <a:srgbClr val="000000"/>
                </a:solidFill>
                <a:latin typeface="+mn-lt"/>
              </a:rPr>
              <a:t>supervised learning </a:t>
            </a:r>
          </a:p>
        </p:txBody>
      </p:sp>
      <p:sp>
        <p:nvSpPr>
          <p:cNvPr id="17" name="Rounded Rectangle 1"/>
          <p:cNvSpPr>
            <a:spLocks noChangeArrowheads="1"/>
          </p:cNvSpPr>
          <p:nvPr/>
        </p:nvSpPr>
        <p:spPr bwMode="auto">
          <a:xfrm>
            <a:off x="2446389" y="1571131"/>
            <a:ext cx="7286625" cy="1895063"/>
          </a:xfrm>
          <a:prstGeom prst="roundRect">
            <a:avLst>
              <a:gd name="adj" fmla="val 16667"/>
            </a:avLst>
          </a:prstGeom>
          <a:noFill/>
          <a:ln w="3175">
            <a:solidFill>
              <a:srgbClr val="000090"/>
            </a:solidFill>
            <a:round/>
            <a:headEnd/>
            <a:tailEnd/>
          </a:ln>
          <a:extLst>
            <a:ext uri="{909E8E84-426E-40dd-AFC4-6F175D3DCCD1}">
              <a14:hiddenFill xmlns:a14="http://schemas.microsoft.com/office/drawing/2010/main" xmlns="">
                <a:solidFill>
                  <a:srgbClr val="FFFFFF"/>
                </a:solidFill>
              </a14:hiddenFill>
            </a:ext>
          </a:extLst>
        </p:spPr>
        <p:txBody>
          <a:bodyPr lIns="130046" tIns="65023" rIns="130046" bIns="65023"/>
          <a:lstStyle/>
          <a:p>
            <a:pPr marL="487672" indent="-487672">
              <a:spcBef>
                <a:spcPct val="20000"/>
              </a:spcBef>
              <a:buClr>
                <a:schemeClr val="accent1"/>
              </a:buClr>
              <a:buSzPct val="65000"/>
              <a:buFont typeface="Wingdings" charset="0"/>
              <a:buChar char="n"/>
            </a:pPr>
            <a:endParaRPr lang="en-US"/>
          </a:p>
        </p:txBody>
      </p:sp>
      <p:pic>
        <p:nvPicPr>
          <p:cNvPr id="18" name="Picture 17">
            <a:extLst>
              <a:ext uri="{FF2B5EF4-FFF2-40B4-BE49-F238E27FC236}">
                <a16:creationId xmlns:a16="http://schemas.microsoft.com/office/drawing/2014/main" id="{5B0A580A-D6DD-C641-9A53-2B8C40EF37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Tree>
    <p:extLst>
      <p:ext uri="{BB962C8B-B14F-4D97-AF65-F5344CB8AC3E}">
        <p14:creationId xmlns:p14="http://schemas.microsoft.com/office/powerpoint/2010/main" val="139141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5463" y="886002"/>
            <a:ext cx="9160842" cy="4351338"/>
          </a:xfrm>
        </p:spPr>
        <p:txBody>
          <a:bodyPr/>
          <a:lstStyle/>
          <a:p>
            <a:r>
              <a:rPr lang="en-US" sz="3200" b="1" dirty="0"/>
              <a:t>Given</a:t>
            </a:r>
          </a:p>
          <a:p>
            <a:pPr lvl="1"/>
            <a:r>
              <a:rPr lang="en-US" sz="2800" dirty="0"/>
              <a:t>set </a:t>
            </a:r>
            <a:r>
              <a:rPr lang="en-US" sz="2800" b="1" dirty="0"/>
              <a:t>L</a:t>
            </a:r>
            <a:r>
              <a:rPr lang="en-US" sz="2800" dirty="0"/>
              <a:t> of </a:t>
            </a:r>
            <a:r>
              <a:rPr lang="en-US" sz="2800" dirty="0">
                <a:solidFill>
                  <a:srgbClr val="FF0000"/>
                </a:solidFill>
              </a:rPr>
              <a:t>labe</a:t>
            </a:r>
            <a:r>
              <a:rPr lang="en-US" sz="2800" dirty="0">
                <a:solidFill>
                  <a:srgbClr val="0080FC"/>
                </a:solidFill>
              </a:rPr>
              <a:t>led</a:t>
            </a:r>
            <a:r>
              <a:rPr lang="en-US" sz="2800" dirty="0"/>
              <a:t> nodes</a:t>
            </a:r>
          </a:p>
          <a:p>
            <a:pPr lvl="1"/>
            <a:r>
              <a:rPr lang="en-US" sz="2800" dirty="0"/>
              <a:t>set </a:t>
            </a:r>
            <a:r>
              <a:rPr lang="en-US" sz="2800" b="1" dirty="0"/>
              <a:t>U</a:t>
            </a:r>
            <a:r>
              <a:rPr lang="en-US" sz="2800" dirty="0"/>
              <a:t> of </a:t>
            </a:r>
            <a:r>
              <a:rPr lang="en-US" sz="2800" dirty="0">
                <a:solidFill>
                  <a:schemeClr val="bg1">
                    <a:lumMod val="50000"/>
                  </a:schemeClr>
                </a:solidFill>
              </a:rPr>
              <a:t>unlabeled</a:t>
            </a:r>
            <a:r>
              <a:rPr lang="en-US" sz="2800" dirty="0"/>
              <a:t> nodes</a:t>
            </a:r>
          </a:p>
          <a:p>
            <a:pPr lvl="1"/>
            <a:r>
              <a:rPr lang="en-US" sz="2800" dirty="0"/>
              <a:t>a graph </a:t>
            </a:r>
            <a:r>
              <a:rPr lang="en-US" sz="2800" b="1" dirty="0"/>
              <a:t>W</a:t>
            </a:r>
            <a:r>
              <a:rPr lang="en-US" sz="2800" dirty="0"/>
              <a:t> of all nodes</a:t>
            </a:r>
          </a:p>
          <a:p>
            <a:r>
              <a:rPr lang="en-US" sz="3200" b="1" dirty="0"/>
              <a:t>Assign</a:t>
            </a:r>
            <a:r>
              <a:rPr lang="en-US" dirty="0"/>
              <a:t> </a:t>
            </a:r>
          </a:p>
          <a:p>
            <a:pPr lvl="1"/>
            <a:r>
              <a:rPr lang="en-US" sz="2800" dirty="0"/>
              <a:t>Label </a:t>
            </a:r>
            <a:r>
              <a:rPr lang="en-US" sz="2800" b="1" dirty="0"/>
              <a:t>Y</a:t>
            </a:r>
            <a:r>
              <a:rPr lang="en-US" sz="2800" dirty="0"/>
              <a:t> or Class Probability  </a:t>
            </a:r>
            <a:r>
              <a:rPr lang="en-US" sz="2800" b="1" dirty="0"/>
              <a:t>F</a:t>
            </a:r>
            <a:r>
              <a:rPr lang="en-US" sz="2800" dirty="0"/>
              <a:t> to unlabeled nodes</a:t>
            </a:r>
          </a:p>
          <a:p>
            <a:r>
              <a:rPr lang="en-US" sz="3200" b="1" dirty="0"/>
              <a:t>Solution</a:t>
            </a:r>
            <a:endParaRPr lang="en-US" sz="3200" dirty="0"/>
          </a:p>
        </p:txBody>
      </p:sp>
      <p:sp>
        <p:nvSpPr>
          <p:cNvPr id="6" name="Title 1"/>
          <p:cNvSpPr txBox="1">
            <a:spLocks/>
          </p:cNvSpPr>
          <p:nvPr/>
        </p:nvSpPr>
        <p:spPr>
          <a:xfrm>
            <a:off x="1384056" y="-35172"/>
            <a:ext cx="9423888" cy="9941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Background: Graph-based SSL</a:t>
            </a:r>
            <a:endParaRPr lang="en-US" sz="5400" b="1" dirty="0">
              <a:latin typeface="+mn-lt"/>
            </a:endParaRPr>
          </a:p>
        </p:txBody>
      </p:sp>
      <p:pic>
        <p:nvPicPr>
          <p:cNvPr id="7"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02758" y="3414226"/>
            <a:ext cx="1495713" cy="262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Oval 2"/>
          <p:cNvSpPr/>
          <p:nvPr/>
        </p:nvSpPr>
        <p:spPr>
          <a:xfrm>
            <a:off x="6758556" y="1062939"/>
            <a:ext cx="371475" cy="381943"/>
          </a:xfrm>
          <a:prstGeom prst="ellipse">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033355" y="1005788"/>
            <a:ext cx="371475" cy="38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59903" y="1693847"/>
            <a:ext cx="371475" cy="381943"/>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979140" y="2387957"/>
            <a:ext cx="371475" cy="38194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32366" y="1599961"/>
            <a:ext cx="371475" cy="381943"/>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61110" y="2500248"/>
            <a:ext cx="371475" cy="38194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cxnSp>
        <p:nvCxnSpPr>
          <p:cNvPr id="13" name="Straight Connector 12">
            <a:extLst>
              <a:ext uri="{FF2B5EF4-FFF2-40B4-BE49-F238E27FC236}">
                <a16:creationId xmlns:a16="http://schemas.microsoft.com/office/drawing/2014/main" id="{543DC0C4-E607-E647-87B3-B10CF8AE2629}"/>
              </a:ext>
            </a:extLst>
          </p:cNvPr>
          <p:cNvCxnSpPr>
            <a:stCxn id="3" idx="5"/>
            <a:endCxn id="9" idx="1"/>
          </p:cNvCxnSpPr>
          <p:nvPr/>
        </p:nvCxnSpPr>
        <p:spPr>
          <a:xfrm>
            <a:off x="7075630" y="1388948"/>
            <a:ext cx="438674" cy="3608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EBE888C-9EEB-1844-9D1F-D89DBD96BBB9}"/>
              </a:ext>
            </a:extLst>
          </p:cNvPr>
          <p:cNvCxnSpPr>
            <a:stCxn id="8" idx="3"/>
            <a:endCxn id="11" idx="7"/>
          </p:cNvCxnSpPr>
          <p:nvPr/>
        </p:nvCxnSpPr>
        <p:spPr>
          <a:xfrm flipH="1">
            <a:off x="8749439" y="1331504"/>
            <a:ext cx="338316" cy="324390"/>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ACCA39-FF34-6642-86BE-7BCF97212BF8}"/>
              </a:ext>
            </a:extLst>
          </p:cNvPr>
          <p:cNvCxnSpPr>
            <a:stCxn id="9" idx="4"/>
            <a:endCxn id="12" idx="0"/>
          </p:cNvCxnSpPr>
          <p:nvPr/>
        </p:nvCxnSpPr>
        <p:spPr>
          <a:xfrm flipH="1">
            <a:off x="7546848" y="2075789"/>
            <a:ext cx="98793" cy="4244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D1C185-9B38-474F-8119-2183CBDA7176}"/>
              </a:ext>
            </a:extLst>
          </p:cNvPr>
          <p:cNvCxnSpPr>
            <a:stCxn id="9" idx="6"/>
            <a:endCxn id="11" idx="2"/>
          </p:cNvCxnSpPr>
          <p:nvPr/>
        </p:nvCxnSpPr>
        <p:spPr>
          <a:xfrm flipV="1">
            <a:off x="7831377" y="1790932"/>
            <a:ext cx="600988" cy="9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D19A3B9-1058-E74F-BA5D-2E418FB78557}"/>
              </a:ext>
            </a:extLst>
          </p:cNvPr>
          <p:cNvCxnSpPr>
            <a:stCxn id="11" idx="5"/>
            <a:endCxn id="10" idx="1"/>
          </p:cNvCxnSpPr>
          <p:nvPr/>
        </p:nvCxnSpPr>
        <p:spPr>
          <a:xfrm>
            <a:off x="8749440" y="1925970"/>
            <a:ext cx="284101" cy="517921"/>
          </a:xfrm>
          <a:prstGeom prst="line">
            <a:avLst/>
          </a:prstGeom>
          <a:ln w="25400">
            <a:solidFill>
              <a:schemeClr val="tx1">
                <a:alpha val="97000"/>
              </a:schemeClr>
            </a:solidFill>
          </a:ln>
        </p:spPr>
        <p:style>
          <a:lnRef idx="1">
            <a:schemeClr val="accent1"/>
          </a:lnRef>
          <a:fillRef idx="0">
            <a:schemeClr val="accent1"/>
          </a:fillRef>
          <a:effectRef idx="0">
            <a:schemeClr val="accent1"/>
          </a:effectRef>
          <a:fontRef idx="minor">
            <a:schemeClr val="tx1"/>
          </a:fontRef>
        </p:style>
      </p:cxnSp>
      <p:sp>
        <p:nvSpPr>
          <p:cNvPr id="24" name="Pie 23">
            <a:extLst>
              <a:ext uri="{FF2B5EF4-FFF2-40B4-BE49-F238E27FC236}">
                <a16:creationId xmlns:a16="http://schemas.microsoft.com/office/drawing/2014/main" id="{3AD9B292-4EB5-7546-9D71-6B2C86BD973B}"/>
              </a:ext>
            </a:extLst>
          </p:cNvPr>
          <p:cNvSpPr/>
          <p:nvPr/>
        </p:nvSpPr>
        <p:spPr>
          <a:xfrm rot="11050508">
            <a:off x="8862168" y="1581726"/>
            <a:ext cx="381600" cy="381600"/>
          </a:xfrm>
          <a:prstGeom prst="pie">
            <a:avLst>
              <a:gd name="adj1" fmla="val 0"/>
              <a:gd name="adj2" fmla="val 1357637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Pie 24">
            <a:extLst>
              <a:ext uri="{FF2B5EF4-FFF2-40B4-BE49-F238E27FC236}">
                <a16:creationId xmlns:a16="http://schemas.microsoft.com/office/drawing/2014/main" id="{E1106270-55A9-7D4B-94A4-5FFE90938A76}"/>
              </a:ext>
            </a:extLst>
          </p:cNvPr>
          <p:cNvSpPr/>
          <p:nvPr/>
        </p:nvSpPr>
        <p:spPr>
          <a:xfrm rot="2798264">
            <a:off x="8852293" y="1590452"/>
            <a:ext cx="381600" cy="381600"/>
          </a:xfrm>
          <a:prstGeom prst="pie">
            <a:avLst>
              <a:gd name="adj1" fmla="val 0"/>
              <a:gd name="adj2" fmla="val 81904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Pie 25">
            <a:extLst>
              <a:ext uri="{FF2B5EF4-FFF2-40B4-BE49-F238E27FC236}">
                <a16:creationId xmlns:a16="http://schemas.microsoft.com/office/drawing/2014/main" id="{CC5516C1-BD2C-D647-81C3-D2B53B9F6BA7}"/>
              </a:ext>
            </a:extLst>
          </p:cNvPr>
          <p:cNvSpPr/>
          <p:nvPr/>
        </p:nvSpPr>
        <p:spPr>
          <a:xfrm>
            <a:off x="7053547" y="1733103"/>
            <a:ext cx="371475" cy="381943"/>
          </a:xfrm>
          <a:prstGeom prst="pie">
            <a:avLst>
              <a:gd name="adj1" fmla="val 0"/>
              <a:gd name="adj2" fmla="val 1079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7" name="Pie 26">
            <a:extLst>
              <a:ext uri="{FF2B5EF4-FFF2-40B4-BE49-F238E27FC236}">
                <a16:creationId xmlns:a16="http://schemas.microsoft.com/office/drawing/2014/main" id="{5706808C-473D-1F4B-861D-27AF49CBD80B}"/>
              </a:ext>
            </a:extLst>
          </p:cNvPr>
          <p:cNvSpPr/>
          <p:nvPr/>
        </p:nvSpPr>
        <p:spPr>
          <a:xfrm rot="10800000">
            <a:off x="7053547" y="1749781"/>
            <a:ext cx="371475" cy="381943"/>
          </a:xfrm>
          <a:prstGeom prst="pie">
            <a:avLst>
              <a:gd name="adj1" fmla="val 0"/>
              <a:gd name="adj2" fmla="val 1079267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33" name="Picture 32">
            <a:extLst>
              <a:ext uri="{FF2B5EF4-FFF2-40B4-BE49-F238E27FC236}">
                <a16:creationId xmlns:a16="http://schemas.microsoft.com/office/drawing/2014/main" id="{1487A035-3F38-BD45-BDFB-9FF27AE9BBBD}"/>
              </a:ext>
            </a:extLst>
          </p:cNvPr>
          <p:cNvPicPr>
            <a:picLocks noChangeAspect="1"/>
          </p:cNvPicPr>
          <p:nvPr/>
        </p:nvPicPr>
        <p:blipFill>
          <a:blip r:embed="rId4"/>
          <a:stretch>
            <a:fillRect/>
          </a:stretch>
        </p:blipFill>
        <p:spPr>
          <a:xfrm>
            <a:off x="1081747" y="4356500"/>
            <a:ext cx="6432557" cy="783452"/>
          </a:xfrm>
          <a:prstGeom prst="rect">
            <a:avLst/>
          </a:prstGeom>
          <a:ln>
            <a:solidFill>
              <a:schemeClr val="tx2"/>
            </a:solidFill>
          </a:ln>
        </p:spPr>
      </p:pic>
      <p:pic>
        <p:nvPicPr>
          <p:cNvPr id="36" name="Picture 35" descr="latex-image-1.pdf">
            <a:extLst>
              <a:ext uri="{FF2B5EF4-FFF2-40B4-BE49-F238E27FC236}">
                <a16:creationId xmlns:a16="http://schemas.microsoft.com/office/drawing/2014/main" id="{48E2AC06-F594-454A-9B5C-0D5D5C83D6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070" y="5398157"/>
            <a:ext cx="3149404" cy="298724"/>
          </a:xfrm>
          <a:prstGeom prst="rect">
            <a:avLst/>
          </a:prstGeom>
        </p:spPr>
      </p:pic>
      <p:pic>
        <p:nvPicPr>
          <p:cNvPr id="38" name="Picture 37">
            <a:extLst>
              <a:ext uri="{FF2B5EF4-FFF2-40B4-BE49-F238E27FC236}">
                <a16:creationId xmlns:a16="http://schemas.microsoft.com/office/drawing/2014/main" id="{C66BE936-6FC5-DF45-87E5-19D27B9B1939}"/>
              </a:ext>
            </a:extLst>
          </p:cNvPr>
          <p:cNvPicPr>
            <a:picLocks noChangeAspect="1"/>
          </p:cNvPicPr>
          <p:nvPr/>
        </p:nvPicPr>
        <p:blipFill>
          <a:blip r:embed="rId6"/>
          <a:stretch>
            <a:fillRect/>
          </a:stretch>
        </p:blipFill>
        <p:spPr>
          <a:xfrm>
            <a:off x="1074200" y="5849544"/>
            <a:ext cx="2309856" cy="433098"/>
          </a:xfrm>
          <a:prstGeom prst="rect">
            <a:avLst/>
          </a:prstGeom>
        </p:spPr>
      </p:pic>
      <p:sp>
        <p:nvSpPr>
          <p:cNvPr id="39" name="Oval 38">
            <a:extLst>
              <a:ext uri="{FF2B5EF4-FFF2-40B4-BE49-F238E27FC236}">
                <a16:creationId xmlns:a16="http://schemas.microsoft.com/office/drawing/2014/main" id="{5F7A5991-5289-5B47-BBA2-94E68A97758C}"/>
              </a:ext>
            </a:extLst>
          </p:cNvPr>
          <p:cNvSpPr/>
          <p:nvPr/>
        </p:nvSpPr>
        <p:spPr>
          <a:xfrm>
            <a:off x="6764955" y="1055115"/>
            <a:ext cx="371475" cy="381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3C4B9229-18A2-0641-9375-5E11F8F8CD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pic>
        <p:nvPicPr>
          <p:cNvPr id="42" name="Picture 41" descr="latex-image-1.pdf">
            <a:extLst>
              <a:ext uri="{FF2B5EF4-FFF2-40B4-BE49-F238E27FC236}">
                <a16:creationId xmlns:a16="http://schemas.microsoft.com/office/drawing/2014/main" id="{5C88B510-0007-4B49-81DA-36E91B7FCB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0026" y="4260730"/>
            <a:ext cx="2963411" cy="413265"/>
          </a:xfrm>
          <a:prstGeom prst="rect">
            <a:avLst/>
          </a:prstGeom>
          <a:ln>
            <a:solidFill>
              <a:srgbClr val="53585F"/>
            </a:solidFill>
          </a:ln>
        </p:spPr>
      </p:pic>
      <p:pic>
        <p:nvPicPr>
          <p:cNvPr id="43" name="Picture 42">
            <a:extLst>
              <a:ext uri="{FF2B5EF4-FFF2-40B4-BE49-F238E27FC236}">
                <a16:creationId xmlns:a16="http://schemas.microsoft.com/office/drawing/2014/main" id="{79B229D8-9E53-D247-9D7B-F49B436E80F2}"/>
              </a:ext>
            </a:extLst>
          </p:cNvPr>
          <p:cNvPicPr>
            <a:picLocks noChangeAspect="1"/>
          </p:cNvPicPr>
          <p:nvPr/>
        </p:nvPicPr>
        <p:blipFill>
          <a:blip r:embed="rId9"/>
          <a:stretch>
            <a:fillRect/>
          </a:stretch>
        </p:blipFill>
        <p:spPr>
          <a:xfrm>
            <a:off x="7831254" y="5651540"/>
            <a:ext cx="4326173" cy="640915"/>
          </a:xfrm>
          <a:prstGeom prst="rect">
            <a:avLst/>
          </a:prstGeom>
          <a:ln>
            <a:solidFill>
              <a:srgbClr val="53585F"/>
            </a:solidFill>
          </a:ln>
        </p:spPr>
      </p:pic>
      <p:sp>
        <p:nvSpPr>
          <p:cNvPr id="44" name="TextBox 43">
            <a:extLst>
              <a:ext uri="{FF2B5EF4-FFF2-40B4-BE49-F238E27FC236}">
                <a16:creationId xmlns:a16="http://schemas.microsoft.com/office/drawing/2014/main" id="{BCB8275F-859B-1E48-A42D-AB60174DAC6C}"/>
              </a:ext>
            </a:extLst>
          </p:cNvPr>
          <p:cNvSpPr txBox="1"/>
          <p:nvPr/>
        </p:nvSpPr>
        <p:spPr>
          <a:xfrm>
            <a:off x="9075305" y="3770469"/>
            <a:ext cx="1964512" cy="800219"/>
          </a:xfrm>
          <a:prstGeom prst="rect">
            <a:avLst/>
          </a:prstGeom>
          <a:noFill/>
        </p:spPr>
        <p:txBody>
          <a:bodyPr wrap="none" rtlCol="0">
            <a:spAutoFit/>
          </a:bodyPr>
          <a:lstStyle/>
          <a:p>
            <a:r>
              <a:rPr lang="en-US" sz="2800" dirty="0">
                <a:solidFill>
                  <a:srgbClr val="3366FF"/>
                </a:solidFill>
              </a:rPr>
              <a:t>Closed-form</a:t>
            </a:r>
          </a:p>
          <a:p>
            <a:endParaRPr lang="en-US" dirty="0"/>
          </a:p>
        </p:txBody>
      </p:sp>
      <p:sp>
        <p:nvSpPr>
          <p:cNvPr id="45" name="TextBox 44">
            <a:extLst>
              <a:ext uri="{FF2B5EF4-FFF2-40B4-BE49-F238E27FC236}">
                <a16:creationId xmlns:a16="http://schemas.microsoft.com/office/drawing/2014/main" id="{C2E8981C-BDC7-A546-A242-3CD31A8510CF}"/>
              </a:ext>
            </a:extLst>
          </p:cNvPr>
          <p:cNvSpPr txBox="1"/>
          <p:nvPr/>
        </p:nvSpPr>
        <p:spPr>
          <a:xfrm>
            <a:off x="8749439" y="5204407"/>
            <a:ext cx="4395896" cy="954107"/>
          </a:xfrm>
          <a:prstGeom prst="rect">
            <a:avLst/>
          </a:prstGeom>
          <a:noFill/>
        </p:spPr>
        <p:txBody>
          <a:bodyPr wrap="square" rtlCol="0">
            <a:spAutoFit/>
          </a:bodyPr>
          <a:lstStyle/>
          <a:p>
            <a:pPr>
              <a:defRPr/>
            </a:pPr>
            <a:r>
              <a:rPr lang="en-US" sz="2800" dirty="0">
                <a:solidFill>
                  <a:srgbClr val="3366FF"/>
                </a:solidFill>
              </a:rPr>
              <a:t>Iterative solution</a:t>
            </a:r>
          </a:p>
          <a:p>
            <a:endParaRPr lang="en-US" sz="2800" dirty="0"/>
          </a:p>
        </p:txBody>
      </p:sp>
      <p:sp>
        <p:nvSpPr>
          <p:cNvPr id="46" name="Right Arrow 11">
            <a:extLst>
              <a:ext uri="{FF2B5EF4-FFF2-40B4-BE49-F238E27FC236}">
                <a16:creationId xmlns:a16="http://schemas.microsoft.com/office/drawing/2014/main" id="{601C078C-A4F0-BD45-AE7B-E26E2F693734}"/>
              </a:ext>
            </a:extLst>
          </p:cNvPr>
          <p:cNvSpPr>
            <a:spLocks noChangeArrowheads="1"/>
          </p:cNvSpPr>
          <p:nvPr/>
        </p:nvSpPr>
        <p:spPr bwMode="auto">
          <a:xfrm rot="20138914">
            <a:off x="7736250" y="4124062"/>
            <a:ext cx="581102" cy="564886"/>
          </a:xfrm>
          <a:prstGeom prst="rightArrow">
            <a:avLst>
              <a:gd name="adj1" fmla="val 50000"/>
              <a:gd name="adj2" fmla="val 50104"/>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342900" indent="-342900">
              <a:spcBef>
                <a:spcPct val="20000"/>
              </a:spcBef>
              <a:buClr>
                <a:schemeClr val="accent1"/>
              </a:buClr>
              <a:buSzPct val="65000"/>
              <a:buFont typeface="Wingdings" charset="0"/>
              <a:buChar char="n"/>
            </a:pPr>
            <a:endParaRPr lang="en-US"/>
          </a:p>
        </p:txBody>
      </p:sp>
      <p:sp>
        <p:nvSpPr>
          <p:cNvPr id="47" name="Right Arrow 11">
            <a:extLst>
              <a:ext uri="{FF2B5EF4-FFF2-40B4-BE49-F238E27FC236}">
                <a16:creationId xmlns:a16="http://schemas.microsoft.com/office/drawing/2014/main" id="{6250FC96-7A4C-CA49-B9BC-1281D50FB9CF}"/>
              </a:ext>
            </a:extLst>
          </p:cNvPr>
          <p:cNvSpPr>
            <a:spLocks noChangeArrowheads="1"/>
          </p:cNvSpPr>
          <p:nvPr/>
        </p:nvSpPr>
        <p:spPr bwMode="auto">
          <a:xfrm rot="2428374">
            <a:off x="7690038" y="4988101"/>
            <a:ext cx="581102" cy="564886"/>
          </a:xfrm>
          <a:prstGeom prst="rightArrow">
            <a:avLst>
              <a:gd name="adj1" fmla="val 50000"/>
              <a:gd name="adj2" fmla="val 50104"/>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342900" indent="-342900">
              <a:spcBef>
                <a:spcPct val="20000"/>
              </a:spcBef>
              <a:buClr>
                <a:schemeClr val="accent1"/>
              </a:buClr>
              <a:buSzPct val="65000"/>
              <a:buFont typeface="Wingdings" charset="0"/>
              <a:buChar char="n"/>
            </a:pPr>
            <a:endParaRPr lang="en-US"/>
          </a:p>
        </p:txBody>
      </p:sp>
    </p:spTree>
    <p:extLst>
      <p:ext uri="{BB962C8B-B14F-4D97-AF65-F5344CB8AC3E}">
        <p14:creationId xmlns:p14="http://schemas.microsoft.com/office/powerpoint/2010/main" val="43537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30B54AF-E3DD-B44A-AD6E-C56E53164439}"/>
              </a:ext>
            </a:extLst>
          </p:cNvPr>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What you would do for W?</a:t>
            </a:r>
            <a:endParaRPr lang="en-US" sz="5400" b="1" dirty="0">
              <a:latin typeface="+mn-lt"/>
            </a:endParaRP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AD9C7C5C-B2D6-664F-B0B0-417AACB6D71F}"/>
                  </a:ext>
                </a:extLst>
              </p:cNvPr>
              <p:cNvSpPr>
                <a:spLocks noGrp="1"/>
              </p:cNvSpPr>
              <p:nvPr>
                <p:ph idx="1"/>
              </p:nvPr>
            </p:nvSpPr>
            <p:spPr>
              <a:xfrm>
                <a:off x="665402" y="950821"/>
                <a:ext cx="10861196" cy="6110013"/>
              </a:xfrm>
            </p:spPr>
            <p:txBody>
              <a:bodyPr>
                <a:normAutofit/>
              </a:bodyPr>
              <a:lstStyle/>
              <a:p>
                <a:pPr marL="0" indent="0">
                  <a:buNone/>
                </a:pPr>
                <a:r>
                  <a:rPr lang="en-US" sz="3200" b="1" dirty="0"/>
                  <a:t>Most typical way:</a:t>
                </a:r>
              </a:p>
              <a:p>
                <a:r>
                  <a:rPr lang="en-US" sz="3200" dirty="0"/>
                  <a:t>Getting </a:t>
                </a:r>
                <a:r>
                  <a:rPr lang="en-US" sz="3200" dirty="0">
                    <a:solidFill>
                      <a:srgbClr val="0080FC"/>
                    </a:solidFill>
                  </a:rPr>
                  <a:t>weights</a:t>
                </a:r>
                <a:r>
                  <a:rPr lang="en-US" sz="3200" dirty="0"/>
                  <a:t> between pairs by  </a:t>
                </a:r>
              </a:p>
              <a:p>
                <a:pPr marL="0" indent="0">
                  <a:buNone/>
                </a:pPr>
                <a:r>
                  <a:rPr lang="en-US" sz="3200" dirty="0"/>
                  <a:t>   their “similarity”,  using RBF kernel</a:t>
                </a:r>
              </a:p>
              <a:p>
                <a:pPr marL="457200" lvl="1" indent="0">
                  <a:buNone/>
                </a:pPr>
                <a:endParaRPr lang="en-US" sz="3200" dirty="0"/>
              </a:p>
              <a:p>
                <a:r>
                  <a:rPr lang="en-US" sz="3200" dirty="0" err="1">
                    <a:solidFill>
                      <a:srgbClr val="0080FC"/>
                    </a:solidFill>
                  </a:rPr>
                  <a:t>Sparsification</a:t>
                </a:r>
                <a:r>
                  <a:rPr lang="en-US" sz="3200" dirty="0"/>
                  <a:t>  </a:t>
                </a:r>
              </a:p>
              <a:p>
                <a:pPr lvl="1"/>
                <a:r>
                  <a:rPr lang="en-US" sz="3200" dirty="0" err="1"/>
                  <a:t>ε</a:t>
                </a:r>
                <a:r>
                  <a:rPr lang="en-US" sz="3200" dirty="0"/>
                  <a:t>-neighborhood</a:t>
                </a:r>
              </a:p>
              <a:p>
                <a:pPr lvl="1"/>
                <a:r>
                  <a:rPr lang="en-US" sz="3200" dirty="0" err="1"/>
                  <a:t>kNN</a:t>
                </a:r>
                <a:r>
                  <a:rPr lang="en-US" sz="3200" dirty="0"/>
                  <a:t> </a:t>
                </a:r>
              </a:p>
              <a:p>
                <a:r>
                  <a:rPr lang="en-US" sz="3200" dirty="0">
                    <a:solidFill>
                      <a:srgbClr val="0080FC"/>
                    </a:solidFill>
                  </a:rPr>
                  <a:t>Hyperparameters</a:t>
                </a:r>
                <a:r>
                  <a:rPr lang="en-US" sz="3200" dirty="0"/>
                  <a:t>:</a:t>
                </a:r>
                <a:r>
                  <a:rPr lang="en-US" sz="3200" b="1" dirty="0"/>
                  <a:t> </a:t>
                </a:r>
                <a:r>
                  <a:rPr lang="en-US" sz="3200" dirty="0"/>
                  <a:t>(</a:t>
                </a:r>
                <a14:m>
                  <m:oMath xmlns:m="http://schemas.openxmlformats.org/officeDocument/2006/math">
                    <m:r>
                      <a:rPr lang="en-US" sz="3200" i="1" smtClean="0">
                        <a:latin typeface="Cambria Math" panose="02040503050406030204" pitchFamily="18" charset="0"/>
                        <a:ea typeface="Cambria Math" panose="02040503050406030204" pitchFamily="18" charset="0"/>
                      </a:rPr>
                      <m:t>𝜎</m:t>
                    </m:r>
                  </m:oMath>
                </a14:m>
                <a:r>
                  <a:rPr lang="en-US" sz="3200" dirty="0"/>
                  <a:t>, </a:t>
                </a:r>
                <a14:m>
                  <m:oMath xmlns:m="http://schemas.openxmlformats.org/officeDocument/2006/math">
                    <m:r>
                      <a:rPr lang="en-US" sz="3200" i="1" smtClean="0">
                        <a:latin typeface="Cambria Math" panose="02040503050406030204" pitchFamily="18" charset="0"/>
                        <a:ea typeface="Cambria Math" panose="02040503050406030204" pitchFamily="18" charset="0"/>
                      </a:rPr>
                      <m:t>𝜀</m:t>
                    </m:r>
                    <m:r>
                      <a:rPr lang="en-US" sz="3200" b="0" i="1" smtClean="0">
                        <a:latin typeface="Cambria Math" panose="02040503050406030204" pitchFamily="18" charset="0"/>
                        <a:ea typeface="Cambria Math" panose="02040503050406030204" pitchFamily="18" charset="0"/>
                      </a:rPr>
                      <m:t>) </m:t>
                    </m:r>
                  </m:oMath>
                </a14:m>
                <a:r>
                  <a:rPr lang="en-US" sz="3200" dirty="0"/>
                  <a:t>or (</a:t>
                </a:r>
                <a14:m>
                  <m:oMath xmlns:m="http://schemas.openxmlformats.org/officeDocument/2006/math">
                    <m:r>
                      <a:rPr lang="en-US" sz="3200" i="1">
                        <a:latin typeface="Cambria Math" panose="02040503050406030204" pitchFamily="18" charset="0"/>
                        <a:ea typeface="Cambria Math" panose="02040503050406030204" pitchFamily="18" charset="0"/>
                      </a:rPr>
                      <m:t>𝜎</m:t>
                    </m:r>
                  </m:oMath>
                </a14:m>
                <a:r>
                  <a:rPr lang="en-US" sz="3200" dirty="0"/>
                  <a:t>, k</a:t>
                </a:r>
                <a14:m>
                  <m:oMath xmlns:m="http://schemas.openxmlformats.org/officeDocument/2006/math">
                    <m:r>
                      <a:rPr lang="en-US" sz="3200" i="1">
                        <a:latin typeface="Cambria Math" panose="02040503050406030204" pitchFamily="18" charset="0"/>
                        <a:ea typeface="Cambria Math" panose="02040503050406030204" pitchFamily="18" charset="0"/>
                      </a:rPr>
                      <m:t>) </m:t>
                    </m:r>
                  </m:oMath>
                </a14:m>
                <a:r>
                  <a:rPr lang="en-US" sz="3200" dirty="0"/>
                  <a:t> </a:t>
                </a:r>
              </a:p>
              <a:p>
                <a:pPr lvl="1"/>
                <a:r>
                  <a:rPr lang="en-US" sz="3200" dirty="0"/>
                  <a:t>Random search on cross validation </a:t>
                </a:r>
              </a:p>
              <a:p>
                <a:pPr lvl="1"/>
                <a:r>
                  <a:rPr lang="en-US" sz="3200" dirty="0"/>
                  <a:t>Grid search on cross validation</a:t>
                </a:r>
              </a:p>
            </p:txBody>
          </p:sp>
        </mc:Choice>
        <mc:Fallback xmlns="">
          <p:sp>
            <p:nvSpPr>
              <p:cNvPr id="7" name="Content Placeholder 1">
                <a:extLst>
                  <a:ext uri="{FF2B5EF4-FFF2-40B4-BE49-F238E27FC236}">
                    <a16:creationId xmlns:a16="http://schemas.microsoft.com/office/drawing/2014/main" id="{AD9C7C5C-B2D6-664F-B0B0-417AACB6D71F}"/>
                  </a:ext>
                </a:extLst>
              </p:cNvPr>
              <p:cNvSpPr>
                <a:spLocks noGrp="1" noRot="1" noChangeAspect="1" noMove="1" noResize="1" noEditPoints="1" noAdjustHandles="1" noChangeArrowheads="1" noChangeShapeType="1" noTextEdit="1"/>
              </p:cNvSpPr>
              <p:nvPr>
                <p:ph idx="1"/>
              </p:nvPr>
            </p:nvSpPr>
            <p:spPr>
              <a:xfrm>
                <a:off x="665402" y="950821"/>
                <a:ext cx="10861196" cy="6110013"/>
              </a:xfrm>
              <a:blipFill>
                <a:blip r:embed="rId3"/>
                <a:stretch>
                  <a:fillRect l="-1284" t="-2075"/>
                </a:stretch>
              </a:blipFill>
            </p:spPr>
            <p:txBody>
              <a:bodyPr/>
              <a:lstStyle/>
              <a:p>
                <a:r>
                  <a:rPr lang="en-US">
                    <a:noFill/>
                  </a:rPr>
                  <a:t> </a:t>
                </a:r>
              </a:p>
            </p:txBody>
          </p:sp>
        </mc:Fallback>
      </mc:AlternateContent>
      <p:pic>
        <p:nvPicPr>
          <p:cNvPr id="8" name="Picture 6">
            <a:extLst>
              <a:ext uri="{FF2B5EF4-FFF2-40B4-BE49-F238E27FC236}">
                <a16:creationId xmlns:a16="http://schemas.microsoft.com/office/drawing/2014/main" id="{4DC9D5EF-4D47-CA4F-8FE6-50FF05AC44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80087" y="727412"/>
            <a:ext cx="4572589" cy="22279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ACFE2A4-FDE2-154B-B720-2221032626B7}"/>
              </a:ext>
            </a:extLst>
          </p:cNvPr>
          <p:cNvPicPr>
            <a:picLocks noChangeAspect="1"/>
          </p:cNvPicPr>
          <p:nvPr/>
        </p:nvPicPr>
        <p:blipFill>
          <a:blip r:embed="rId5"/>
          <a:stretch>
            <a:fillRect/>
          </a:stretch>
        </p:blipFill>
        <p:spPr>
          <a:xfrm>
            <a:off x="2367304" y="2667091"/>
            <a:ext cx="6438827" cy="576611"/>
          </a:xfrm>
          <a:prstGeom prst="rect">
            <a:avLst/>
          </a:prstGeom>
        </p:spPr>
      </p:pic>
      <p:pic>
        <p:nvPicPr>
          <p:cNvPr id="10" name="Picture 9">
            <a:extLst>
              <a:ext uri="{FF2B5EF4-FFF2-40B4-BE49-F238E27FC236}">
                <a16:creationId xmlns:a16="http://schemas.microsoft.com/office/drawing/2014/main" id="{D479A902-028A-3948-A179-AA35F84A60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Tree>
    <p:extLst>
      <p:ext uri="{BB962C8B-B14F-4D97-AF65-F5344CB8AC3E}">
        <p14:creationId xmlns:p14="http://schemas.microsoft.com/office/powerpoint/2010/main" val="338264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W Matters!</a:t>
            </a:r>
            <a:endParaRPr lang="en-US" sz="5400" b="1" dirty="0">
              <a:latin typeface="+mn-lt"/>
            </a:endParaRPr>
          </a:p>
        </p:txBody>
      </p:sp>
      <p:sp>
        <p:nvSpPr>
          <p:cNvPr id="6" name="Content Placeholder 2">
            <a:extLst>
              <a:ext uri="{FF2B5EF4-FFF2-40B4-BE49-F238E27FC236}">
                <a16:creationId xmlns:a16="http://schemas.microsoft.com/office/drawing/2014/main" id="{90705D59-6080-AD40-8149-DB88F7E86484}"/>
              </a:ext>
            </a:extLst>
          </p:cNvPr>
          <p:cNvSpPr>
            <a:spLocks noGrp="1"/>
          </p:cNvSpPr>
          <p:nvPr>
            <p:ph idx="1"/>
          </p:nvPr>
        </p:nvSpPr>
        <p:spPr>
          <a:xfrm>
            <a:off x="806732" y="1051137"/>
            <a:ext cx="11385268" cy="5318619"/>
          </a:xfrm>
        </p:spPr>
        <p:txBody>
          <a:bodyPr>
            <a:normAutofit/>
          </a:bodyPr>
          <a:lstStyle/>
          <a:p>
            <a:pPr marL="0" indent="0">
              <a:buNone/>
            </a:pPr>
            <a:r>
              <a:rPr lang="en-US" sz="3600" dirty="0">
                <a:cs typeface="Gill Sans"/>
              </a:rPr>
              <a:t>“SSL algorithms are </a:t>
            </a:r>
            <a:r>
              <a:rPr lang="en-US" sz="3600" dirty="0">
                <a:solidFill>
                  <a:srgbClr val="FF0000"/>
                </a:solidFill>
                <a:cs typeface="Gill Sans"/>
              </a:rPr>
              <a:t>strongly affected </a:t>
            </a:r>
            <a:r>
              <a:rPr lang="en-US" sz="3600" dirty="0">
                <a:cs typeface="Gill Sans"/>
              </a:rPr>
              <a:t>by the graph </a:t>
            </a:r>
            <a:r>
              <a:rPr lang="en-US" sz="3600" dirty="0" err="1">
                <a:solidFill>
                  <a:srgbClr val="FF0000"/>
                </a:solidFill>
                <a:cs typeface="Gill Sans"/>
              </a:rPr>
              <a:t>sparsification</a:t>
            </a:r>
            <a:r>
              <a:rPr lang="en-US" sz="3600" dirty="0">
                <a:solidFill>
                  <a:srgbClr val="FF0000"/>
                </a:solidFill>
                <a:cs typeface="Gill Sans"/>
              </a:rPr>
              <a:t> parameter</a:t>
            </a:r>
            <a:r>
              <a:rPr lang="en-US" sz="3600" dirty="0">
                <a:cs typeface="Gill Sans"/>
              </a:rPr>
              <a:t> value and the choice of the adjacency </a:t>
            </a:r>
            <a:r>
              <a:rPr lang="en-US" sz="3600" dirty="0">
                <a:solidFill>
                  <a:srgbClr val="FF0000"/>
                </a:solidFill>
                <a:cs typeface="Gill Sans"/>
              </a:rPr>
              <a:t>graph construction </a:t>
            </a:r>
            <a:r>
              <a:rPr lang="en-US" sz="3600" dirty="0">
                <a:cs typeface="Gill Sans"/>
              </a:rPr>
              <a:t>and weighted matrix generation methods.”</a:t>
            </a:r>
          </a:p>
          <a:p>
            <a:pPr lvl="1"/>
            <a:endParaRPr lang="en-US" dirty="0"/>
          </a:p>
          <a:p>
            <a:pPr marL="342900" lvl="1" indent="0">
              <a:buNone/>
            </a:pPr>
            <a:r>
              <a:rPr lang="zh-CN" altLang="en-US" dirty="0"/>
              <a:t> </a:t>
            </a:r>
            <a:endParaRPr lang="en-US" dirty="0"/>
          </a:p>
        </p:txBody>
      </p:sp>
      <p:sp>
        <p:nvSpPr>
          <p:cNvPr id="2" name="TextBox 1">
            <a:extLst>
              <a:ext uri="{FF2B5EF4-FFF2-40B4-BE49-F238E27FC236}">
                <a16:creationId xmlns:a16="http://schemas.microsoft.com/office/drawing/2014/main" id="{8EE8DEA9-EC0E-0249-AB67-CE2744D04A55}"/>
              </a:ext>
            </a:extLst>
          </p:cNvPr>
          <p:cNvSpPr txBox="1"/>
          <p:nvPr/>
        </p:nvSpPr>
        <p:spPr>
          <a:xfrm>
            <a:off x="806732" y="3467761"/>
            <a:ext cx="10927992" cy="1846659"/>
          </a:xfrm>
          <a:prstGeom prst="rect">
            <a:avLst/>
          </a:prstGeom>
          <a:noFill/>
        </p:spPr>
        <p:txBody>
          <a:bodyPr wrap="none" rtlCol="0">
            <a:spAutoFit/>
          </a:bodyPr>
          <a:lstStyle/>
          <a:p>
            <a:r>
              <a:rPr lang="en-US" sz="3200" b="1" dirty="0">
                <a:solidFill>
                  <a:srgbClr val="3366FF"/>
                </a:solidFill>
              </a:rPr>
              <a:t>Influence of Graph Construction on Semi-supervised Learning. </a:t>
            </a:r>
          </a:p>
          <a:p>
            <a:r>
              <a:rPr lang="en-US" sz="3200" dirty="0">
                <a:solidFill>
                  <a:srgbClr val="3366FF"/>
                </a:solidFill>
              </a:rPr>
              <a:t>Celso Andre R. de Sousa, Solange O. Rezende, Gustavo E. A. P. A. </a:t>
            </a:r>
          </a:p>
          <a:p>
            <a:r>
              <a:rPr lang="en-US" sz="3200" dirty="0">
                <a:solidFill>
                  <a:srgbClr val="3366FF"/>
                </a:solidFill>
              </a:rPr>
              <a:t>Batista. ECML/PKDD 2013.</a:t>
            </a:r>
          </a:p>
          <a:p>
            <a:endParaRPr lang="en-US" dirty="0"/>
          </a:p>
        </p:txBody>
      </p:sp>
      <p:pic>
        <p:nvPicPr>
          <p:cNvPr id="7" name="Picture 6">
            <a:extLst>
              <a:ext uri="{FF2B5EF4-FFF2-40B4-BE49-F238E27FC236}">
                <a16:creationId xmlns:a16="http://schemas.microsoft.com/office/drawing/2014/main" id="{CE1ABCE5-3BE0-0B45-B98B-BC02A7EBF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Tree>
    <p:extLst>
      <p:ext uri="{BB962C8B-B14F-4D97-AF65-F5344CB8AC3E}">
        <p14:creationId xmlns:p14="http://schemas.microsoft.com/office/powerpoint/2010/main" val="1530610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52650" y="0"/>
            <a:ext cx="7886700"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5">
                    <a:lumMod val="75000"/>
                  </a:schemeClr>
                </a:solidFill>
                <a:latin typeface="Calibri" charset="0"/>
                <a:ea typeface="Calibri" charset="0"/>
                <a:cs typeface="Calibri" charset="0"/>
              </a:rPr>
              <a:t>Existing Solutions</a:t>
            </a:r>
            <a:endParaRPr lang="en-US" sz="5400" b="1" dirty="0">
              <a:latin typeface="+mn-lt"/>
            </a:endParaRPr>
          </a:p>
        </p:txBody>
      </p:sp>
      <p:sp>
        <p:nvSpPr>
          <p:cNvPr id="4" name="Content Placeholder 1">
            <a:extLst>
              <a:ext uri="{FF2B5EF4-FFF2-40B4-BE49-F238E27FC236}">
                <a16:creationId xmlns:a16="http://schemas.microsoft.com/office/drawing/2014/main" id="{DC3D0431-C7AC-8740-97C5-B87A4439A8D0}"/>
              </a:ext>
            </a:extLst>
          </p:cNvPr>
          <p:cNvSpPr>
            <a:spLocks noGrp="1"/>
          </p:cNvSpPr>
          <p:nvPr>
            <p:ph idx="1"/>
          </p:nvPr>
        </p:nvSpPr>
        <p:spPr>
          <a:xfrm>
            <a:off x="619604" y="881803"/>
            <a:ext cx="10302396" cy="5863828"/>
          </a:xfrm>
        </p:spPr>
        <p:txBody>
          <a:bodyPr>
            <a:normAutofit/>
          </a:bodyPr>
          <a:lstStyle/>
          <a:p>
            <a:r>
              <a:rPr lang="en-US" sz="3200" b="1" dirty="0"/>
              <a:t>Unsupervised</a:t>
            </a:r>
          </a:p>
          <a:p>
            <a:pPr lvl="1"/>
            <a:r>
              <a:rPr lang="en-US" sz="2800" dirty="0">
                <a:ea typeface="ＭＳ Ｐゴシック" charset="0"/>
              </a:rPr>
              <a:t>Locally Linear Embedding  </a:t>
            </a:r>
            <a:r>
              <a:rPr lang="en-US" sz="2800" dirty="0">
                <a:solidFill>
                  <a:srgbClr val="3366FF"/>
                </a:solidFill>
              </a:rPr>
              <a:t>[</a:t>
            </a:r>
            <a:r>
              <a:rPr lang="en-US" sz="2800" dirty="0" err="1">
                <a:solidFill>
                  <a:srgbClr val="3366FF"/>
                </a:solidFill>
              </a:rPr>
              <a:t>Roweis&amp;Soul</a:t>
            </a:r>
            <a:r>
              <a:rPr lang="en-US" sz="2800" dirty="0">
                <a:solidFill>
                  <a:srgbClr val="3366FF"/>
                </a:solidFill>
              </a:rPr>
              <a:t> </a:t>
            </a:r>
            <a:r>
              <a:rPr lang="en-US" sz="2800" i="1" dirty="0">
                <a:solidFill>
                  <a:srgbClr val="3366FF"/>
                </a:solidFill>
              </a:rPr>
              <a:t>Science</a:t>
            </a:r>
            <a:r>
              <a:rPr lang="en-US" sz="2800" dirty="0">
                <a:solidFill>
                  <a:srgbClr val="3366FF"/>
                </a:solidFill>
              </a:rPr>
              <a:t> 2000]</a:t>
            </a:r>
            <a:endParaRPr lang="en-US" sz="2800" dirty="0">
              <a:ea typeface="ＭＳ Ｐゴシック" charset="0"/>
            </a:endParaRPr>
          </a:p>
          <a:p>
            <a:pPr lvl="1"/>
            <a:r>
              <a:rPr lang="en-US" sz="2800" dirty="0">
                <a:ea typeface="ＭＳ Ｐゴシック" charset="0"/>
              </a:rPr>
              <a:t>b-matching  </a:t>
            </a:r>
            <a:r>
              <a:rPr lang="en-US" sz="2800" dirty="0">
                <a:solidFill>
                  <a:srgbClr val="3366FF"/>
                </a:solidFill>
              </a:rPr>
              <a:t>[</a:t>
            </a:r>
            <a:r>
              <a:rPr lang="en-US" sz="2800" dirty="0" err="1">
                <a:solidFill>
                  <a:srgbClr val="3366FF"/>
                </a:solidFill>
              </a:rPr>
              <a:t>Jebara</a:t>
            </a:r>
            <a:r>
              <a:rPr lang="en-US" sz="2800" dirty="0">
                <a:solidFill>
                  <a:srgbClr val="3366FF"/>
                </a:solidFill>
              </a:rPr>
              <a:t>+ </a:t>
            </a:r>
            <a:r>
              <a:rPr lang="en-US" sz="2800" i="1" dirty="0">
                <a:solidFill>
                  <a:srgbClr val="3366FF"/>
                </a:solidFill>
              </a:rPr>
              <a:t>ICML</a:t>
            </a:r>
            <a:r>
              <a:rPr lang="en-US" sz="2800" dirty="0">
                <a:solidFill>
                  <a:srgbClr val="3366FF"/>
                </a:solidFill>
              </a:rPr>
              <a:t> 2009]</a:t>
            </a:r>
            <a:endParaRPr lang="en-US" sz="2800" dirty="0">
              <a:ea typeface="ＭＳ Ｐゴシック" charset="0"/>
            </a:endParaRPr>
          </a:p>
          <a:p>
            <a:pPr lvl="1"/>
            <a:r>
              <a:rPr lang="en-US" sz="2800" dirty="0">
                <a:ea typeface="ＭＳ Ｐゴシック" charset="0"/>
              </a:rPr>
              <a:t>Low-Rank Representation </a:t>
            </a:r>
            <a:r>
              <a:rPr lang="en-US" sz="2800" dirty="0">
                <a:solidFill>
                  <a:srgbClr val="3366FF"/>
                </a:solidFill>
              </a:rPr>
              <a:t>[Liu+ </a:t>
            </a:r>
            <a:r>
              <a:rPr lang="en-US" sz="2800" i="1" dirty="0">
                <a:solidFill>
                  <a:srgbClr val="3366FF"/>
                </a:solidFill>
              </a:rPr>
              <a:t>ICML</a:t>
            </a:r>
            <a:r>
              <a:rPr lang="en-US" sz="2800" dirty="0">
                <a:solidFill>
                  <a:srgbClr val="3366FF"/>
                </a:solidFill>
              </a:rPr>
              <a:t> 2010]</a:t>
            </a:r>
            <a:endParaRPr lang="en-US" sz="2800" dirty="0">
              <a:ea typeface="ＭＳ Ｐゴシック" charset="0"/>
            </a:endParaRPr>
          </a:p>
          <a:p>
            <a:pPr lvl="1"/>
            <a:r>
              <a:rPr lang="en-US" sz="2800" dirty="0">
                <a:ea typeface="ＭＳ Ｐゴシック" charset="0"/>
              </a:rPr>
              <a:t>Anchor Graph Regularization  </a:t>
            </a:r>
            <a:r>
              <a:rPr lang="en-US" sz="2800" dirty="0">
                <a:solidFill>
                  <a:srgbClr val="3366FF"/>
                </a:solidFill>
              </a:rPr>
              <a:t>[Wang+ </a:t>
            </a:r>
            <a:r>
              <a:rPr lang="en-US" sz="2800" i="1" dirty="0">
                <a:solidFill>
                  <a:srgbClr val="3366FF"/>
                </a:solidFill>
              </a:rPr>
              <a:t>TKDE </a:t>
            </a:r>
            <a:r>
              <a:rPr lang="en-US" sz="2800" dirty="0">
                <a:solidFill>
                  <a:srgbClr val="3366FF"/>
                </a:solidFill>
              </a:rPr>
              <a:t>2016]</a:t>
            </a:r>
            <a:endParaRPr lang="en-US" sz="2800" dirty="0">
              <a:ea typeface="ＭＳ Ｐゴシック" charset="0"/>
            </a:endParaRPr>
          </a:p>
          <a:p>
            <a:pPr marL="457200" lvl="1" indent="0">
              <a:buNone/>
            </a:pPr>
            <a:endParaRPr lang="en-US" dirty="0">
              <a:ea typeface="ＭＳ Ｐゴシック" charset="0"/>
            </a:endParaRPr>
          </a:p>
          <a:p>
            <a:r>
              <a:rPr lang="en-US" sz="3200" b="1" dirty="0"/>
              <a:t>Supervised</a:t>
            </a:r>
            <a:r>
              <a:rPr lang="en-US" sz="3200" dirty="0"/>
              <a:t> </a:t>
            </a:r>
          </a:p>
          <a:p>
            <a:pPr lvl="1"/>
            <a:r>
              <a:rPr lang="en-US" sz="2800" dirty="0">
                <a:ea typeface="ＭＳ Ｐゴシック" charset="0"/>
              </a:rPr>
              <a:t>Distance metric learning </a:t>
            </a:r>
            <a:r>
              <a:rPr lang="en-US" sz="2800" dirty="0">
                <a:solidFill>
                  <a:srgbClr val="3366FF"/>
                </a:solidFill>
              </a:rPr>
              <a:t>[Dhillon+ </a:t>
            </a:r>
            <a:r>
              <a:rPr lang="en-US" sz="2800" i="1" dirty="0">
                <a:solidFill>
                  <a:srgbClr val="3366FF"/>
                </a:solidFill>
              </a:rPr>
              <a:t>ACL </a:t>
            </a:r>
            <a:r>
              <a:rPr lang="en-US" sz="2800" dirty="0">
                <a:solidFill>
                  <a:srgbClr val="3366FF"/>
                </a:solidFill>
              </a:rPr>
              <a:t>2010]</a:t>
            </a:r>
            <a:endParaRPr lang="en-US" sz="2800" dirty="0">
              <a:ea typeface="ＭＳ Ｐゴシック" charset="0"/>
            </a:endParaRPr>
          </a:p>
          <a:p>
            <a:pPr lvl="1"/>
            <a:r>
              <a:rPr lang="en-US" sz="2800" dirty="0">
                <a:ea typeface="ＭＳ Ｐゴシック" charset="0"/>
              </a:rPr>
              <a:t>Multiple kernel learning  </a:t>
            </a:r>
            <a:r>
              <a:rPr lang="en-US" sz="2800" dirty="0">
                <a:solidFill>
                  <a:srgbClr val="3366FF"/>
                </a:solidFill>
              </a:rPr>
              <a:t>[Li+ </a:t>
            </a:r>
            <a:r>
              <a:rPr lang="en-US" sz="2800" i="1" dirty="0">
                <a:solidFill>
                  <a:srgbClr val="3366FF"/>
                </a:solidFill>
              </a:rPr>
              <a:t>IJCAI </a:t>
            </a:r>
            <a:r>
              <a:rPr lang="en-US" sz="2800" dirty="0">
                <a:solidFill>
                  <a:srgbClr val="3366FF"/>
                </a:solidFill>
              </a:rPr>
              <a:t>2016]</a:t>
            </a:r>
            <a:endParaRPr lang="en-US" sz="2800" dirty="0">
              <a:ea typeface="ＭＳ Ｐゴシック" charset="0"/>
            </a:endParaRPr>
          </a:p>
          <a:p>
            <a:pPr lvl="1"/>
            <a:r>
              <a:rPr lang="en-US" sz="2800" dirty="0">
                <a:ea typeface="ＭＳ Ｐゴシック" charset="0"/>
              </a:rPr>
              <a:t>Constrained self-representation </a:t>
            </a:r>
            <a:r>
              <a:rPr lang="en-US" sz="2800" dirty="0">
                <a:solidFill>
                  <a:srgbClr val="3366FF"/>
                </a:solidFill>
              </a:rPr>
              <a:t>[Zhuang+, Image Proc. 2017]</a:t>
            </a:r>
            <a:endParaRPr lang="en-US" sz="2800" dirty="0">
              <a:ea typeface="ＭＳ Ｐゴシック" charset="0"/>
            </a:endParaRPr>
          </a:p>
          <a:p>
            <a:pPr lvl="1"/>
            <a:r>
              <a:rPr lang="en-US" sz="2800" dirty="0"/>
              <a:t>…</a:t>
            </a:r>
          </a:p>
        </p:txBody>
      </p:sp>
      <p:sp>
        <p:nvSpPr>
          <p:cNvPr id="2" name="TextBox 1">
            <a:extLst>
              <a:ext uri="{FF2B5EF4-FFF2-40B4-BE49-F238E27FC236}">
                <a16:creationId xmlns:a16="http://schemas.microsoft.com/office/drawing/2014/main" id="{20015B99-B2F0-BB4E-86E3-B0ADBF4709D1}"/>
              </a:ext>
            </a:extLst>
          </p:cNvPr>
          <p:cNvSpPr txBox="1"/>
          <p:nvPr/>
        </p:nvSpPr>
        <p:spPr>
          <a:xfrm>
            <a:off x="3005442" y="3200495"/>
            <a:ext cx="6181116" cy="584775"/>
          </a:xfrm>
          <a:prstGeom prst="rect">
            <a:avLst/>
          </a:prstGeom>
          <a:noFill/>
        </p:spPr>
        <p:txBody>
          <a:bodyPr wrap="none" rtlCol="0">
            <a:spAutoFit/>
          </a:bodyPr>
          <a:lstStyle/>
          <a:p>
            <a:r>
              <a:rPr lang="en-US" sz="3200" dirty="0">
                <a:solidFill>
                  <a:srgbClr val="FF0000"/>
                </a:solidFill>
              </a:rPr>
              <a:t>No use of labels, not graph Learning</a:t>
            </a:r>
          </a:p>
        </p:txBody>
      </p:sp>
      <p:sp>
        <p:nvSpPr>
          <p:cNvPr id="6" name="TextBox 5">
            <a:extLst>
              <a:ext uri="{FF2B5EF4-FFF2-40B4-BE49-F238E27FC236}">
                <a16:creationId xmlns:a16="http://schemas.microsoft.com/office/drawing/2014/main" id="{5264C9FE-AAEE-1449-9043-388892C2BA62}"/>
              </a:ext>
            </a:extLst>
          </p:cNvPr>
          <p:cNvSpPr txBox="1"/>
          <p:nvPr/>
        </p:nvSpPr>
        <p:spPr>
          <a:xfrm>
            <a:off x="3396992" y="5649943"/>
            <a:ext cx="5398016" cy="584775"/>
          </a:xfrm>
          <a:prstGeom prst="rect">
            <a:avLst/>
          </a:prstGeom>
          <a:noFill/>
        </p:spPr>
        <p:txBody>
          <a:bodyPr wrap="none" rtlCol="0">
            <a:spAutoFit/>
          </a:bodyPr>
          <a:lstStyle/>
          <a:p>
            <a:r>
              <a:rPr lang="en-US" sz="3200" dirty="0">
                <a:solidFill>
                  <a:srgbClr val="FF0000"/>
                </a:solidFill>
                <a:ea typeface="ＭＳ Ｐゴシック" charset="0"/>
                <a:sym typeface="Wingdings"/>
              </a:rPr>
              <a:t>Not task-driven and/or scalable</a:t>
            </a:r>
            <a:endParaRPr lang="en-US" sz="3200" dirty="0">
              <a:solidFill>
                <a:srgbClr val="FF0000"/>
              </a:solidFill>
            </a:endParaRPr>
          </a:p>
        </p:txBody>
      </p:sp>
      <p:pic>
        <p:nvPicPr>
          <p:cNvPr id="7" name="Picture 6">
            <a:extLst>
              <a:ext uri="{FF2B5EF4-FFF2-40B4-BE49-F238E27FC236}">
                <a16:creationId xmlns:a16="http://schemas.microsoft.com/office/drawing/2014/main" id="{2A67FB8E-C194-2A47-AB55-E34AA5B25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Tree>
    <p:extLst>
      <p:ext uri="{BB962C8B-B14F-4D97-AF65-F5344CB8AC3E}">
        <p14:creationId xmlns:p14="http://schemas.microsoft.com/office/powerpoint/2010/main" val="20882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76200"/>
            <a:ext cx="7886700" cy="994172"/>
          </a:xfrm>
        </p:spPr>
        <p:txBody>
          <a:bodyPr/>
          <a:lstStyle/>
          <a:p>
            <a:pPr algn="ctr"/>
            <a:r>
              <a:rPr lang="en-US" sz="5400" b="1" dirty="0">
                <a:solidFill>
                  <a:schemeClr val="accent5">
                    <a:lumMod val="75000"/>
                  </a:schemeClr>
                </a:solidFill>
                <a:latin typeface="Calibri" charset="0"/>
                <a:ea typeface="Calibri" charset="0"/>
                <a:cs typeface="Calibri" charset="0"/>
              </a:rPr>
              <a:t>Agenda</a:t>
            </a:r>
            <a:r>
              <a:rPr lang="en-US" sz="4500" b="1" dirty="0">
                <a:latin typeface="+mn-lt"/>
              </a:rPr>
              <a:t> </a:t>
            </a:r>
          </a:p>
        </p:txBody>
      </p:sp>
      <p:sp>
        <p:nvSpPr>
          <p:cNvPr id="3" name="Content Placeholder 2"/>
          <p:cNvSpPr>
            <a:spLocks noGrp="1"/>
          </p:cNvSpPr>
          <p:nvPr>
            <p:ph idx="1"/>
          </p:nvPr>
        </p:nvSpPr>
        <p:spPr>
          <a:xfrm>
            <a:off x="600807" y="876939"/>
            <a:ext cx="10990385" cy="4843463"/>
          </a:xfrm>
        </p:spPr>
        <p:txBody>
          <a:bodyPr/>
          <a:lstStyle/>
          <a:p>
            <a:r>
              <a:rPr lang="en-US" sz="3200" b="1" dirty="0"/>
              <a:t>Problem Introduction: </a:t>
            </a:r>
          </a:p>
          <a:p>
            <a:pPr lvl="1"/>
            <a:r>
              <a:rPr lang="en-US" sz="2800" dirty="0"/>
              <a:t>Motivation for Learning Graph</a:t>
            </a:r>
          </a:p>
          <a:p>
            <a:pPr lvl="1"/>
            <a:r>
              <a:rPr lang="en-US" sz="2800" dirty="0"/>
              <a:t>Graph-based Semi-supervised Learning (SSL) </a:t>
            </a:r>
          </a:p>
          <a:p>
            <a:pPr lvl="1"/>
            <a:r>
              <a:rPr lang="en-US" sz="2800" dirty="0"/>
              <a:t>Existing Solution For Getting Graph for SSL</a:t>
            </a:r>
          </a:p>
          <a:p>
            <a:r>
              <a:rPr lang="en-US" sz="3200" b="1" dirty="0">
                <a:solidFill>
                  <a:srgbClr val="FF0000"/>
                </a:solidFill>
              </a:rPr>
              <a:t>PG-Learn</a:t>
            </a:r>
            <a:r>
              <a:rPr lang="en-US" sz="3200" dirty="0">
                <a:solidFill>
                  <a:srgbClr val="FF0000"/>
                </a:solidFill>
              </a:rPr>
              <a:t>: Parallel Graph Learning for SSL</a:t>
            </a:r>
          </a:p>
          <a:p>
            <a:pPr lvl="1"/>
            <a:r>
              <a:rPr lang="en-US" sz="2800" dirty="0"/>
              <a:t>Gradient-based Graph Learning for SSL</a:t>
            </a:r>
          </a:p>
          <a:p>
            <a:pPr lvl="1"/>
            <a:r>
              <a:rPr lang="en-US" sz="2800" dirty="0"/>
              <a:t>Adaptive Parallel Search </a:t>
            </a:r>
          </a:p>
          <a:p>
            <a:r>
              <a:rPr lang="en-US" sz="3200" b="1" dirty="0"/>
              <a:t>Empirical Evaluation</a:t>
            </a:r>
          </a:p>
          <a:p>
            <a:pPr lvl="1"/>
            <a:r>
              <a:rPr lang="en-US" sz="2800" dirty="0"/>
              <a:t>Datasets &amp; Baselines</a:t>
            </a:r>
          </a:p>
          <a:p>
            <a:pPr lvl="1"/>
            <a:r>
              <a:rPr lang="en-US" sz="2800" dirty="0"/>
              <a:t>Result</a:t>
            </a:r>
          </a:p>
        </p:txBody>
      </p:sp>
      <p:pic>
        <p:nvPicPr>
          <p:cNvPr id="5" name="Picture 4">
            <a:extLst>
              <a:ext uri="{FF2B5EF4-FFF2-40B4-BE49-F238E27FC236}">
                <a16:creationId xmlns:a16="http://schemas.microsoft.com/office/drawing/2014/main" id="{77A9FD60-8958-564B-8A55-DA73025F1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14" y="6467707"/>
            <a:ext cx="4377286" cy="390293"/>
          </a:xfrm>
          <a:prstGeom prst="rect">
            <a:avLst/>
          </a:prstGeom>
        </p:spPr>
      </p:pic>
      <p:sp>
        <p:nvSpPr>
          <p:cNvPr id="6" name="TextBox 5">
            <a:extLst>
              <a:ext uri="{FF2B5EF4-FFF2-40B4-BE49-F238E27FC236}">
                <a16:creationId xmlns:a16="http://schemas.microsoft.com/office/drawing/2014/main" id="{9005A215-6C06-E54C-A799-FA4A89CEABA4}"/>
              </a:ext>
            </a:extLst>
          </p:cNvPr>
          <p:cNvSpPr txBox="1"/>
          <p:nvPr/>
        </p:nvSpPr>
        <p:spPr>
          <a:xfrm>
            <a:off x="6568035" y="3921195"/>
            <a:ext cx="5458867" cy="2308324"/>
          </a:xfrm>
          <a:prstGeom prst="rect">
            <a:avLst/>
          </a:prstGeom>
          <a:noFill/>
        </p:spPr>
        <p:txBody>
          <a:bodyPr wrap="none" rtlCol="0">
            <a:spAutoFit/>
          </a:bodyPr>
          <a:lstStyle/>
          <a:p>
            <a:r>
              <a:rPr lang="en-US" sz="3600" b="1" dirty="0">
                <a:solidFill>
                  <a:srgbClr val="92D050"/>
                </a:solidFill>
              </a:rPr>
              <a:t>Task-driven</a:t>
            </a:r>
          </a:p>
          <a:p>
            <a:r>
              <a:rPr lang="en-US" sz="3600" b="1" dirty="0">
                <a:solidFill>
                  <a:srgbClr val="92D050"/>
                </a:solidFill>
              </a:rPr>
              <a:t>Effective</a:t>
            </a:r>
          </a:p>
          <a:p>
            <a:r>
              <a:rPr lang="en-US" sz="3600" b="1" dirty="0">
                <a:solidFill>
                  <a:srgbClr val="92D050"/>
                </a:solidFill>
              </a:rPr>
              <a:t>Scalable</a:t>
            </a:r>
          </a:p>
          <a:p>
            <a:r>
              <a:rPr lang="en-US" sz="3600" b="1" dirty="0">
                <a:solidFill>
                  <a:srgbClr val="92D050"/>
                </a:solidFill>
              </a:rPr>
              <a:t>No hyperparameter to tune</a:t>
            </a:r>
          </a:p>
        </p:txBody>
      </p:sp>
    </p:spTree>
    <p:extLst>
      <p:ext uri="{BB962C8B-B14F-4D97-AF65-F5344CB8AC3E}">
        <p14:creationId xmlns:p14="http://schemas.microsoft.com/office/powerpoint/2010/main" val="38541294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5239</TotalTime>
  <Words>2726</Words>
  <Application>Microsoft Macintosh PowerPoint</Application>
  <PresentationFormat>Widescreen</PresentationFormat>
  <Paragraphs>310</Paragraphs>
  <Slides>26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等线</vt:lpstr>
      <vt:lpstr>MS PGothic</vt:lpstr>
      <vt:lpstr>MS PGothic</vt:lpstr>
      <vt:lpstr>宋体</vt:lpstr>
      <vt:lpstr>Arial</vt:lpstr>
      <vt:lpstr>Calibri</vt:lpstr>
      <vt:lpstr>Calibri Light</vt:lpstr>
      <vt:lpstr>Cambria Math</vt:lpstr>
      <vt:lpstr>Gill Sans</vt:lpstr>
      <vt:lpstr>Gill Sans SemiBold</vt:lpstr>
      <vt:lpstr>Helvetica Light</vt:lpstr>
      <vt:lpstr>Wingdings</vt:lpstr>
      <vt:lpstr>Office Theme</vt:lpstr>
      <vt:lpstr>A Quest for Structure: Jointly Learning Graph Structure &amp;   Semi-Supervised Classification</vt:lpstr>
      <vt:lpstr>Agenda </vt:lpstr>
      <vt:lpstr>PowerPoint Presentation</vt:lpstr>
      <vt:lpstr>PowerPoint Presentation</vt:lpstr>
      <vt:lpstr>PowerPoint Presentation</vt:lpstr>
      <vt:lpstr>PowerPoint Presentation</vt:lpstr>
      <vt:lpstr>PowerPoint Presentation</vt:lpstr>
      <vt:lpstr>PowerPoint Presentation</vt:lpstr>
      <vt:lpstr>Agenda </vt:lpstr>
      <vt:lpstr>Parameterize W More Generally </vt:lpstr>
      <vt:lpstr>Problem Formulation </vt:lpstr>
      <vt:lpstr>Link Quality of W with Task</vt:lpstr>
      <vt:lpstr>PowerPoint Presentation</vt:lpstr>
      <vt:lpstr>PowerPoint Presentation</vt:lpstr>
      <vt:lpstr>PowerPoint Presentation</vt:lpstr>
      <vt:lpstr>PowerPoint Presentation</vt:lpstr>
      <vt:lpstr>PowerPoint Presentation</vt:lpstr>
      <vt:lpstr>PowerPoint Presentation</vt:lpstr>
      <vt:lpstr>Agenda </vt:lpstr>
      <vt:lpstr>PowerPoint Presentation</vt:lpstr>
      <vt:lpstr>PowerPoint Presentation</vt:lpstr>
      <vt:lpstr>PowerPoint Presentation</vt:lpstr>
      <vt:lpstr> Increasing labeling % , results averaged across all datasets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Quest for Structure: Joint Graph Structure &amp;       Semi-Supervised Inference </dc:title>
  <dc:creator>Microsoft Office User</dc:creator>
  <cp:lastModifiedBy>lingxia1</cp:lastModifiedBy>
  <cp:revision>614</cp:revision>
  <dcterms:created xsi:type="dcterms:W3CDTF">2018-10-18T22:03:47Z</dcterms:created>
  <dcterms:modified xsi:type="dcterms:W3CDTF">2018-10-23T07:29:50Z</dcterms:modified>
</cp:coreProperties>
</file>